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858000" cy="9144000"/>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CCECFF"/>
    <a:srgbClr val="99FF99"/>
    <a:srgbClr val="CCFF99"/>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2414" y="101"/>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明子 山本" userId="bffc388cb4d765b7" providerId="LiveId" clId="{050B1563-8045-482F-94EB-0B4DA7A4DBC2}"/>
    <pc:docChg chg="undo custSel modSld">
      <pc:chgData name="明子 山本" userId="bffc388cb4d765b7" providerId="LiveId" clId="{050B1563-8045-482F-94EB-0B4DA7A4DBC2}" dt="2026-02-09T02:08:35.128" v="1107" actId="20577"/>
      <pc:docMkLst>
        <pc:docMk/>
      </pc:docMkLst>
      <pc:sldChg chg="addSp delSp modSp mod">
        <pc:chgData name="明子 山本" userId="bffc388cb4d765b7" providerId="LiveId" clId="{050B1563-8045-482F-94EB-0B4DA7A4DBC2}" dt="2026-02-09T02:08:35.128" v="1107" actId="20577"/>
        <pc:sldMkLst>
          <pc:docMk/>
          <pc:sldMk cId="0" sldId="256"/>
        </pc:sldMkLst>
        <pc:spChg chg="mod">
          <ac:chgData name="明子 山本" userId="bffc388cb4d765b7" providerId="LiveId" clId="{050B1563-8045-482F-94EB-0B4DA7A4DBC2}" dt="2026-02-04T06:05:21.564" v="362" actId="692"/>
          <ac:spMkLst>
            <pc:docMk/>
            <pc:sldMk cId="0" sldId="256"/>
            <ac:spMk id="3" creationId="{1D1DD354-AC92-4B43-8978-9F7065BDD548}"/>
          </ac:spMkLst>
        </pc:spChg>
        <pc:spChg chg="add mod">
          <ac:chgData name="明子 山本" userId="bffc388cb4d765b7" providerId="LiveId" clId="{050B1563-8045-482F-94EB-0B4DA7A4DBC2}" dt="2026-02-08T13:50:27.602" v="672" actId="113"/>
          <ac:spMkLst>
            <pc:docMk/>
            <pc:sldMk cId="0" sldId="256"/>
            <ac:spMk id="4" creationId="{823A4D2B-18E8-071A-5691-C53C4906E828}"/>
          </ac:spMkLst>
        </pc:spChg>
        <pc:spChg chg="mod">
          <ac:chgData name="明子 山本" userId="bffc388cb4d765b7" providerId="LiveId" clId="{050B1563-8045-482F-94EB-0B4DA7A4DBC2}" dt="2026-02-09T02:08:35.128" v="1107" actId="20577"/>
          <ac:spMkLst>
            <pc:docMk/>
            <pc:sldMk cId="0" sldId="256"/>
            <ac:spMk id="5" creationId="{00B4FC88-CA25-4ACB-A41F-5811E11D2435}"/>
          </ac:spMkLst>
        </pc:spChg>
        <pc:spChg chg="add mod">
          <ac:chgData name="明子 山本" userId="bffc388cb4d765b7" providerId="LiveId" clId="{050B1563-8045-482F-94EB-0B4DA7A4DBC2}" dt="2026-02-08T13:50:27.602" v="672" actId="113"/>
          <ac:spMkLst>
            <pc:docMk/>
            <pc:sldMk cId="0" sldId="256"/>
            <ac:spMk id="7" creationId="{7EF54D6F-E370-4341-354F-696EE7C0728A}"/>
          </ac:spMkLst>
        </pc:spChg>
        <pc:spChg chg="add del mod">
          <ac:chgData name="明子 山本" userId="bffc388cb4d765b7" providerId="LiveId" clId="{050B1563-8045-482F-94EB-0B4DA7A4DBC2}" dt="2026-02-08T13:57:37.709" v="706" actId="478"/>
          <ac:spMkLst>
            <pc:docMk/>
            <pc:sldMk cId="0" sldId="256"/>
            <ac:spMk id="9" creationId="{64B5B039-2C45-4675-F305-5669A3AFCD1A}"/>
          </ac:spMkLst>
        </pc:spChg>
        <pc:spChg chg="mod">
          <ac:chgData name="明子 山本" userId="bffc388cb4d765b7" providerId="LiveId" clId="{050B1563-8045-482F-94EB-0B4DA7A4DBC2}" dt="2026-02-04T06:25:56.284" v="487" actId="1076"/>
          <ac:spMkLst>
            <pc:docMk/>
            <pc:sldMk cId="0" sldId="256"/>
            <ac:spMk id="41" creationId="{41A7ED6F-BC11-442C-A37A-F6F2318E286A}"/>
          </ac:spMkLst>
        </pc:spChg>
        <pc:spChg chg="mod">
          <ac:chgData name="明子 山本" userId="bffc388cb4d765b7" providerId="LiveId" clId="{050B1563-8045-482F-94EB-0B4DA7A4DBC2}" dt="2026-02-04T06:05:03.798" v="360" actId="692"/>
          <ac:spMkLst>
            <pc:docMk/>
            <pc:sldMk cId="0" sldId="256"/>
            <ac:spMk id="52" creationId="{4FAA2940-61E0-4162-BE34-C8EF8FE3BD26}"/>
          </ac:spMkLst>
        </pc:spChg>
        <pc:spChg chg="mod">
          <ac:chgData name="明子 山本" userId="bffc388cb4d765b7" providerId="LiveId" clId="{050B1563-8045-482F-94EB-0B4DA7A4DBC2}" dt="2026-02-09T02:05:11.477" v="1082" actId="1076"/>
          <ac:spMkLst>
            <pc:docMk/>
            <pc:sldMk cId="0" sldId="256"/>
            <ac:spMk id="2051" creationId="{1A918FB2-114B-4331-B81C-7A2BEAD41CA3}"/>
          </ac:spMkLst>
        </pc:spChg>
        <pc:spChg chg="mod">
          <ac:chgData name="明子 山本" userId="bffc388cb4d765b7" providerId="LiveId" clId="{050B1563-8045-482F-94EB-0B4DA7A4DBC2}" dt="2026-02-08T13:50:06.609" v="671" actId="207"/>
          <ac:spMkLst>
            <pc:docMk/>
            <pc:sldMk cId="0" sldId="256"/>
            <ac:spMk id="2054" creationId="{61DE2AA2-C7D2-46CF-9BC8-8EB8A95CDEA5}"/>
          </ac:spMkLst>
        </pc:spChg>
        <pc:spChg chg="mod">
          <ac:chgData name="明子 山本" userId="bffc388cb4d765b7" providerId="LiveId" clId="{050B1563-8045-482F-94EB-0B4DA7A4DBC2}" dt="2026-02-04T06:57:51.073" v="599" actId="1036"/>
          <ac:spMkLst>
            <pc:docMk/>
            <pc:sldMk cId="0" sldId="256"/>
            <ac:spMk id="2058" creationId="{584ED1FC-CFAD-4F9A-B4E9-D8539B7F7D8F}"/>
          </ac:spMkLst>
        </pc:spChg>
        <pc:spChg chg="mod">
          <ac:chgData name="明子 山本" userId="bffc388cb4d765b7" providerId="LiveId" clId="{050B1563-8045-482F-94EB-0B4DA7A4DBC2}" dt="2026-02-08T13:50:38.863" v="673" actId="113"/>
          <ac:spMkLst>
            <pc:docMk/>
            <pc:sldMk cId="0" sldId="256"/>
            <ac:spMk id="2061" creationId="{4D4EAE78-72CE-42A7-A7D0-C7432802059E}"/>
          </ac:spMkLst>
        </pc:spChg>
        <pc:spChg chg="mod">
          <ac:chgData name="明子 山本" userId="bffc388cb4d765b7" providerId="LiveId" clId="{050B1563-8045-482F-94EB-0B4DA7A4DBC2}" dt="2026-02-08T14:00:57.902" v="751" actId="1035"/>
          <ac:spMkLst>
            <pc:docMk/>
            <pc:sldMk cId="0" sldId="256"/>
            <ac:spMk id="2062" creationId="{45B1B48F-0038-477F-9C04-A9CCA76A4BFF}"/>
          </ac:spMkLst>
        </pc:spChg>
        <pc:spChg chg="mod">
          <ac:chgData name="明子 山本" userId="bffc388cb4d765b7" providerId="LiveId" clId="{050B1563-8045-482F-94EB-0B4DA7A4DBC2}" dt="2026-02-04T06:04:23.602" v="357" actId="1076"/>
          <ac:spMkLst>
            <pc:docMk/>
            <pc:sldMk cId="0" sldId="256"/>
            <ac:spMk id="2068" creationId="{E7C4FB17-4BAA-40CA-BBA9-7C003083380B}"/>
          </ac:spMkLst>
        </pc:spChg>
        <pc:graphicFrameChg chg="add mod">
          <ac:chgData name="明子 山本" userId="bffc388cb4d765b7" providerId="LiveId" clId="{050B1563-8045-482F-94EB-0B4DA7A4DBC2}" dt="2026-02-08T13:47:44.861" v="611" actId="1076"/>
          <ac:graphicFrameMkLst>
            <pc:docMk/>
            <pc:sldMk cId="0" sldId="256"/>
            <ac:graphicFrameMk id="2" creationId="{7D8B87D2-D6C1-7EC0-7B3E-F6E6B608F981}"/>
          </ac:graphicFrameMkLst>
        </pc:graphicFrameChg>
        <pc:graphicFrameChg chg="add del mod">
          <ac:chgData name="明子 山本" userId="bffc388cb4d765b7" providerId="LiveId" clId="{050B1563-8045-482F-94EB-0B4DA7A4DBC2}" dt="2026-02-08T14:00:11.999" v="736" actId="478"/>
          <ac:graphicFrameMkLst>
            <pc:docMk/>
            <pc:sldMk cId="0" sldId="256"/>
            <ac:graphicFrameMk id="8" creationId="{90A85B06-16BA-14E6-0A04-CC6347F4D0CC}"/>
          </ac:graphicFrameMkLst>
        </pc:graphicFrameChg>
        <pc:graphicFrameChg chg="add mod">
          <ac:chgData name="明子 山本" userId="bffc388cb4d765b7" providerId="LiveId" clId="{050B1563-8045-482F-94EB-0B4DA7A4DBC2}" dt="2026-02-08T14:00:49.955" v="749" actId="20577"/>
          <ac:graphicFrameMkLst>
            <pc:docMk/>
            <pc:sldMk cId="0" sldId="256"/>
            <ac:graphicFrameMk id="10" creationId="{90A85B06-16BA-14E6-0A04-CC6347F4D0CC}"/>
          </ac:graphicFrameMkLst>
        </pc:graphicFrameChg>
        <pc:graphicFrameChg chg="add mod ord">
          <ac:chgData name="明子 山本" userId="bffc388cb4d765b7" providerId="LiveId" clId="{050B1563-8045-482F-94EB-0B4DA7A4DBC2}" dt="2026-02-04T06:58:05.994" v="600" actId="1035"/>
          <ac:graphicFrameMkLst>
            <pc:docMk/>
            <pc:sldMk cId="0" sldId="256"/>
            <ac:graphicFrameMk id="13" creationId="{8CF16A52-06D2-92F6-D5A2-0C1858245852}"/>
          </ac:graphicFrameMkLst>
        </pc:graphicFrameChg>
        <pc:graphicFrameChg chg="add mod ord">
          <ac:chgData name="明子 山本" userId="bffc388cb4d765b7" providerId="LiveId" clId="{050B1563-8045-482F-94EB-0B4DA7A4DBC2}" dt="2026-02-04T06:58:05.994" v="600" actId="1035"/>
          <ac:graphicFrameMkLst>
            <pc:docMk/>
            <pc:sldMk cId="0" sldId="256"/>
            <ac:graphicFrameMk id="14" creationId="{2F8892DF-DACB-0D01-0972-3091D4D53AA8}"/>
          </ac:graphicFrameMkLst>
        </pc:graphicFrameChg>
        <pc:graphicFrameChg chg="add mod ord">
          <ac:chgData name="明子 山本" userId="bffc388cb4d765b7" providerId="LiveId" clId="{050B1563-8045-482F-94EB-0B4DA7A4DBC2}" dt="2026-02-04T06:58:05.994" v="600" actId="1035"/>
          <ac:graphicFrameMkLst>
            <pc:docMk/>
            <pc:sldMk cId="0" sldId="256"/>
            <ac:graphicFrameMk id="17" creationId="{9816BC52-67EA-0022-F6DE-F41481D2EE43}"/>
          </ac:graphicFrameMkLst>
        </pc:graphicFrameChg>
        <pc:graphicFrameChg chg="add mod ord">
          <ac:chgData name="明子 山本" userId="bffc388cb4d765b7" providerId="LiveId" clId="{050B1563-8045-482F-94EB-0B4DA7A4DBC2}" dt="2026-02-04T06:57:42.034" v="597" actId="1036"/>
          <ac:graphicFrameMkLst>
            <pc:docMk/>
            <pc:sldMk cId="0" sldId="256"/>
            <ac:graphicFrameMk id="20" creationId="{E864B8A4-6404-9C0F-FF25-A747B2EDFD15}"/>
          </ac:graphicFrameMkLst>
        </pc:graphicFrameChg>
        <pc:graphicFrameChg chg="add mod ord">
          <ac:chgData name="明子 山本" userId="bffc388cb4d765b7" providerId="LiveId" clId="{050B1563-8045-482F-94EB-0B4DA7A4DBC2}" dt="2026-02-04T06:57:42.034" v="597" actId="1036"/>
          <ac:graphicFrameMkLst>
            <pc:docMk/>
            <pc:sldMk cId="0" sldId="256"/>
            <ac:graphicFrameMk id="21" creationId="{4CEC18EF-6F6E-1BB0-C8CF-B3B73D844924}"/>
          </ac:graphicFrameMkLst>
        </pc:graphicFrameChg>
        <pc:graphicFrameChg chg="del mod">
          <ac:chgData name="明子 山本" userId="bffc388cb4d765b7" providerId="LiveId" clId="{050B1563-8045-482F-94EB-0B4DA7A4DBC2}" dt="2026-02-08T13:47:36.506" v="610" actId="478"/>
          <ac:graphicFrameMkLst>
            <pc:docMk/>
            <pc:sldMk cId="0" sldId="256"/>
            <ac:graphicFrameMk id="48" creationId="{E0898BC9-15D7-46A5-831E-3FB7A9EC4A82}"/>
          </ac:graphicFrameMkLst>
        </pc:graphicFrameChg>
        <pc:graphicFrameChg chg="del mod">
          <ac:chgData name="明子 山本" userId="bffc388cb4d765b7" providerId="LiveId" clId="{050B1563-8045-482F-94EB-0B4DA7A4DBC2}" dt="2026-02-08T14:00:39.769" v="740" actId="478"/>
          <ac:graphicFrameMkLst>
            <pc:docMk/>
            <pc:sldMk cId="0" sldId="256"/>
            <ac:graphicFrameMk id="49" creationId="{5090486B-E986-436D-BAB6-52F9CEA7D0EE}"/>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d.docs.live.net/bffc388cb4d765b7/Desktop/&#20581;&#24247;&#30333;&#26360;2026&#12509;&#12473;&#12479;&#12540;.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r>
              <a:rPr lang="ja-JP" sz="1150" dirty="0">
                <a:solidFill>
                  <a:schemeClr val="tx1"/>
                </a:solidFill>
              </a:rPr>
              <a:t>喫煙率</a:t>
            </a:r>
            <a:r>
              <a:rPr lang="ja-JP" altLang="en-US" sz="1150" dirty="0">
                <a:solidFill>
                  <a:schemeClr val="tx1"/>
                </a:solidFill>
              </a:rPr>
              <a:t>（％）</a:t>
            </a:r>
            <a:endParaRPr lang="ja-JP" sz="1150" dirty="0">
              <a:solidFill>
                <a:schemeClr val="tx1"/>
              </a:solidFill>
            </a:endParaRPr>
          </a:p>
        </c:rich>
      </c:tx>
      <c:layout>
        <c:manualLayout>
          <c:xMode val="edge"/>
          <c:yMode val="edge"/>
          <c:x val="0.41431905466165964"/>
          <c:y val="0.14101654276776715"/>
        </c:manualLayout>
      </c:layout>
      <c:overlay val="0"/>
      <c:spPr>
        <a:noFill/>
        <a:ln>
          <a:noFill/>
        </a:ln>
        <a:effectLst/>
      </c:spPr>
      <c:txPr>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喫煙率!$C$16</c:f>
              <c:strCache>
                <c:ptCount val="1"/>
                <c:pt idx="0">
                  <c:v>男子</c:v>
                </c:pt>
              </c:strCache>
            </c:strRef>
          </c:tx>
          <c:spPr>
            <a:solidFill>
              <a:schemeClr val="accent1"/>
            </a:solidFill>
            <a:ln>
              <a:noFill/>
            </a:ln>
            <a:effectLst/>
          </c:spPr>
          <c:invertIfNegative val="0"/>
          <c:cat>
            <c:numRef>
              <c:f>喫煙率!$B$17:$B$19</c:f>
              <c:numCache>
                <c:formatCode>General</c:formatCode>
                <c:ptCount val="3"/>
                <c:pt idx="0">
                  <c:v>2010</c:v>
                </c:pt>
                <c:pt idx="1">
                  <c:v>2015</c:v>
                </c:pt>
                <c:pt idx="2">
                  <c:v>2021</c:v>
                </c:pt>
              </c:numCache>
            </c:numRef>
          </c:cat>
          <c:val>
            <c:numRef>
              <c:f>喫煙率!$C$17:$C$19</c:f>
              <c:numCache>
                <c:formatCode>General</c:formatCode>
                <c:ptCount val="3"/>
                <c:pt idx="0">
                  <c:v>9.1</c:v>
                </c:pt>
                <c:pt idx="1">
                  <c:v>6.9</c:v>
                </c:pt>
                <c:pt idx="2">
                  <c:v>4.4000000000000004</c:v>
                </c:pt>
              </c:numCache>
            </c:numRef>
          </c:val>
          <c:extLst>
            <c:ext xmlns:c16="http://schemas.microsoft.com/office/drawing/2014/chart" uri="{C3380CC4-5D6E-409C-BE32-E72D297353CC}">
              <c16:uniqueId val="{00000000-90BA-4F5E-A633-33D7EAD00C70}"/>
            </c:ext>
          </c:extLst>
        </c:ser>
        <c:ser>
          <c:idx val="1"/>
          <c:order val="1"/>
          <c:tx>
            <c:strRef>
              <c:f>喫煙率!$D$16</c:f>
              <c:strCache>
                <c:ptCount val="1"/>
                <c:pt idx="0">
                  <c:v>女子</c:v>
                </c:pt>
              </c:strCache>
            </c:strRef>
          </c:tx>
          <c:spPr>
            <a:solidFill>
              <a:schemeClr val="accent2"/>
            </a:solidFill>
            <a:ln>
              <a:noFill/>
            </a:ln>
            <a:effectLst/>
          </c:spPr>
          <c:invertIfNegative val="0"/>
          <c:cat>
            <c:numRef>
              <c:f>喫煙率!$B$17:$B$19</c:f>
              <c:numCache>
                <c:formatCode>General</c:formatCode>
                <c:ptCount val="3"/>
                <c:pt idx="0">
                  <c:v>2010</c:v>
                </c:pt>
                <c:pt idx="1">
                  <c:v>2015</c:v>
                </c:pt>
                <c:pt idx="2">
                  <c:v>2021</c:v>
                </c:pt>
              </c:numCache>
            </c:numRef>
          </c:cat>
          <c:val>
            <c:numRef>
              <c:f>喫煙率!$D$17:$D$19</c:f>
              <c:numCache>
                <c:formatCode>General</c:formatCode>
                <c:ptCount val="3"/>
                <c:pt idx="0">
                  <c:v>2.1</c:v>
                </c:pt>
                <c:pt idx="1">
                  <c:v>1.5</c:v>
                </c:pt>
                <c:pt idx="2">
                  <c:v>1.3</c:v>
                </c:pt>
              </c:numCache>
            </c:numRef>
          </c:val>
          <c:extLst>
            <c:ext xmlns:c16="http://schemas.microsoft.com/office/drawing/2014/chart" uri="{C3380CC4-5D6E-409C-BE32-E72D297353CC}">
              <c16:uniqueId val="{00000001-90BA-4F5E-A633-33D7EAD00C70}"/>
            </c:ext>
          </c:extLst>
        </c:ser>
        <c:dLbls>
          <c:showLegendKey val="0"/>
          <c:showVal val="0"/>
          <c:showCatName val="0"/>
          <c:showSerName val="0"/>
          <c:showPercent val="0"/>
          <c:showBubbleSize val="0"/>
        </c:dLbls>
        <c:gapWidth val="219"/>
        <c:overlap val="-27"/>
        <c:axId val="992720112"/>
        <c:axId val="992718192"/>
      </c:barChart>
      <c:catAx>
        <c:axId val="992720112"/>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92718192"/>
        <c:crosses val="autoZero"/>
        <c:auto val="1"/>
        <c:lblAlgn val="ctr"/>
        <c:lblOffset val="100"/>
        <c:noMultiLvlLbl val="0"/>
      </c:catAx>
      <c:valAx>
        <c:axId val="992718192"/>
        <c:scaling>
          <c:orientation val="minMax"/>
        </c:scaling>
        <c:delete val="0"/>
        <c:axPos val="l"/>
        <c:majorGridlines>
          <c:spPr>
            <a:ln w="9525" cap="flat" cmpd="sng" algn="ctr">
              <a:noFill/>
              <a:round/>
            </a:ln>
            <a:effectLst/>
          </c:spPr>
        </c:majorGridlines>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92720112"/>
        <c:crosses val="autoZero"/>
        <c:crossBetween val="between"/>
        <c:majorUnit val="5"/>
      </c:valAx>
      <c:spPr>
        <a:noFill/>
        <a:ln>
          <a:noFill/>
        </a:ln>
        <a:effectLst/>
      </c:spPr>
    </c:plotArea>
    <c:legend>
      <c:legendPos val="b"/>
      <c:legendEntry>
        <c:idx val="1"/>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Entry>
      <c:layout>
        <c:manualLayout>
          <c:xMode val="edge"/>
          <c:yMode val="edge"/>
          <c:x val="0.66785471237769944"/>
          <c:y val="0.21630916839007241"/>
          <c:w val="0.27710557350936577"/>
          <c:h val="0.15933135069395588"/>
        </c:manualLayout>
      </c:layout>
      <c:overlay val="0"/>
      <c:spPr>
        <a:noFill/>
        <a:ln>
          <a:noFill/>
        </a:ln>
        <a:effectLst/>
      </c:spPr>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chemeClr val="tx1"/>
          </a:solidFill>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r>
              <a:rPr lang="ja-JP" sz="1150"/>
              <a:t>肥満学生の割合（％）の推移</a:t>
            </a:r>
          </a:p>
        </c:rich>
      </c:tx>
      <c:layout>
        <c:manualLayout>
          <c:xMode val="edge"/>
          <c:yMode val="edge"/>
          <c:x val="0.16786834240864001"/>
          <c:y val="0.13625613132722769"/>
        </c:manualLayout>
      </c:layout>
      <c:overlay val="0"/>
      <c:spPr>
        <a:noFill/>
        <a:ln>
          <a:noFill/>
        </a:ln>
        <a:effectLst/>
      </c:spPr>
      <c:txPr>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BMI!$C$16</c:f>
              <c:strCache>
                <c:ptCount val="1"/>
                <c:pt idx="0">
                  <c:v>男子</c:v>
                </c:pt>
              </c:strCache>
            </c:strRef>
          </c:tx>
          <c:spPr>
            <a:solidFill>
              <a:schemeClr val="accent1"/>
            </a:solidFill>
            <a:ln>
              <a:noFill/>
            </a:ln>
            <a:effectLst/>
          </c:spPr>
          <c:invertIfNegative val="0"/>
          <c:cat>
            <c:numRef>
              <c:f>BMI!$B$17:$B$21</c:f>
              <c:numCache>
                <c:formatCode>General</c:formatCode>
                <c:ptCount val="5"/>
                <c:pt idx="0">
                  <c:v>2000</c:v>
                </c:pt>
                <c:pt idx="1">
                  <c:v>2005</c:v>
                </c:pt>
                <c:pt idx="2">
                  <c:v>2010</c:v>
                </c:pt>
                <c:pt idx="3">
                  <c:v>2015</c:v>
                </c:pt>
                <c:pt idx="4">
                  <c:v>2021</c:v>
                </c:pt>
              </c:numCache>
            </c:numRef>
          </c:cat>
          <c:val>
            <c:numRef>
              <c:f>BMI!$C$17:$C$21</c:f>
              <c:numCache>
                <c:formatCode>General</c:formatCode>
                <c:ptCount val="5"/>
                <c:pt idx="0">
                  <c:v>9.9</c:v>
                </c:pt>
                <c:pt idx="1">
                  <c:v>11.7</c:v>
                </c:pt>
                <c:pt idx="2">
                  <c:v>11.8</c:v>
                </c:pt>
                <c:pt idx="3">
                  <c:v>11.3</c:v>
                </c:pt>
                <c:pt idx="4">
                  <c:v>11.5</c:v>
                </c:pt>
              </c:numCache>
            </c:numRef>
          </c:val>
          <c:extLst>
            <c:ext xmlns:c16="http://schemas.microsoft.com/office/drawing/2014/chart" uri="{C3380CC4-5D6E-409C-BE32-E72D297353CC}">
              <c16:uniqueId val="{00000000-9650-43A0-95AA-5563B6B50C0C}"/>
            </c:ext>
          </c:extLst>
        </c:ser>
        <c:ser>
          <c:idx val="1"/>
          <c:order val="1"/>
          <c:tx>
            <c:strRef>
              <c:f>BMI!$D$16</c:f>
              <c:strCache>
                <c:ptCount val="1"/>
                <c:pt idx="0">
                  <c:v>女子</c:v>
                </c:pt>
              </c:strCache>
            </c:strRef>
          </c:tx>
          <c:spPr>
            <a:solidFill>
              <a:schemeClr val="accent2"/>
            </a:solidFill>
            <a:ln>
              <a:noFill/>
            </a:ln>
            <a:effectLst/>
          </c:spPr>
          <c:invertIfNegative val="0"/>
          <c:cat>
            <c:numRef>
              <c:f>BMI!$B$17:$B$21</c:f>
              <c:numCache>
                <c:formatCode>General</c:formatCode>
                <c:ptCount val="5"/>
                <c:pt idx="0">
                  <c:v>2000</c:v>
                </c:pt>
                <c:pt idx="1">
                  <c:v>2005</c:v>
                </c:pt>
                <c:pt idx="2">
                  <c:v>2010</c:v>
                </c:pt>
                <c:pt idx="3">
                  <c:v>2015</c:v>
                </c:pt>
                <c:pt idx="4">
                  <c:v>2021</c:v>
                </c:pt>
              </c:numCache>
            </c:numRef>
          </c:cat>
          <c:val>
            <c:numRef>
              <c:f>BMI!$D$17:$D$21</c:f>
              <c:numCache>
                <c:formatCode>General</c:formatCode>
                <c:ptCount val="5"/>
                <c:pt idx="0">
                  <c:v>4.5999999999999996</c:v>
                </c:pt>
                <c:pt idx="1">
                  <c:v>6</c:v>
                </c:pt>
                <c:pt idx="2">
                  <c:v>6.2</c:v>
                </c:pt>
                <c:pt idx="3">
                  <c:v>5.8</c:v>
                </c:pt>
                <c:pt idx="4">
                  <c:v>5.2</c:v>
                </c:pt>
              </c:numCache>
            </c:numRef>
          </c:val>
          <c:extLst>
            <c:ext xmlns:c16="http://schemas.microsoft.com/office/drawing/2014/chart" uri="{C3380CC4-5D6E-409C-BE32-E72D297353CC}">
              <c16:uniqueId val="{00000001-9650-43A0-95AA-5563B6B50C0C}"/>
            </c:ext>
          </c:extLst>
        </c:ser>
        <c:dLbls>
          <c:showLegendKey val="0"/>
          <c:showVal val="0"/>
          <c:showCatName val="0"/>
          <c:showSerName val="0"/>
          <c:showPercent val="0"/>
          <c:showBubbleSize val="0"/>
        </c:dLbls>
        <c:gapWidth val="219"/>
        <c:overlap val="-27"/>
        <c:axId val="937655728"/>
        <c:axId val="937652368"/>
      </c:barChart>
      <c:catAx>
        <c:axId val="937655728"/>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37652368"/>
        <c:crosses val="autoZero"/>
        <c:auto val="1"/>
        <c:lblAlgn val="ctr"/>
        <c:lblOffset val="100"/>
        <c:noMultiLvlLbl val="0"/>
      </c:catAx>
      <c:valAx>
        <c:axId val="937652368"/>
        <c:scaling>
          <c:orientation val="minMax"/>
          <c:max val="30"/>
        </c:scaling>
        <c:delete val="0"/>
        <c:axPos val="l"/>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37655728"/>
        <c:crosses val="autoZero"/>
        <c:crossBetween val="between"/>
      </c:valAx>
      <c:spPr>
        <a:noFill/>
        <a:ln>
          <a:noFill/>
        </a:ln>
        <a:effectLst/>
      </c:spPr>
    </c:plotArea>
    <c:legend>
      <c:legendPos val="b"/>
      <c:layout>
        <c:manualLayout>
          <c:xMode val="edge"/>
          <c:yMode val="edge"/>
          <c:x val="0.69987970034449443"/>
          <c:y val="0.23435776433451058"/>
          <c:w val="0.29383824847505524"/>
          <c:h val="0.14152001284280596"/>
        </c:manualLayout>
      </c:layout>
      <c:overlay val="0"/>
      <c:spPr>
        <a:noFill/>
        <a:ln>
          <a:noFill/>
        </a:ln>
        <a:effectLst/>
      </c:spPr>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50">
          <a:solidFill>
            <a:schemeClr val="tx1"/>
          </a:solidFill>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r>
              <a:rPr lang="ja-JP" sz="1150" dirty="0">
                <a:solidFill>
                  <a:schemeClr val="tx1"/>
                </a:solidFill>
              </a:rPr>
              <a:t>飲酒率</a:t>
            </a:r>
            <a:r>
              <a:rPr lang="ja-JP" altLang="en-US" sz="1150" b="0" i="0" u="none" strike="noStrike" kern="1200" spc="0" baseline="0" dirty="0">
                <a:solidFill>
                  <a:schemeClr val="tx1"/>
                </a:solidFill>
              </a:rPr>
              <a:t>（％）</a:t>
            </a:r>
            <a:endParaRPr lang="ja-JP" sz="1150" dirty="0">
              <a:solidFill>
                <a:schemeClr val="tx1"/>
              </a:solidFill>
            </a:endParaRPr>
          </a:p>
        </c:rich>
      </c:tx>
      <c:layout>
        <c:manualLayout>
          <c:xMode val="edge"/>
          <c:yMode val="edge"/>
          <c:x val="0.36605716743667988"/>
          <c:y val="0.13936438611741259"/>
        </c:manualLayout>
      </c:layout>
      <c:overlay val="0"/>
      <c:spPr>
        <a:noFill/>
        <a:ln>
          <a:noFill/>
        </a:ln>
        <a:effectLst/>
      </c:spPr>
      <c:txPr>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飲酒率!$C$16</c:f>
              <c:strCache>
                <c:ptCount val="1"/>
                <c:pt idx="0">
                  <c:v>男子</c:v>
                </c:pt>
              </c:strCache>
            </c:strRef>
          </c:tx>
          <c:spPr>
            <a:solidFill>
              <a:schemeClr val="accent1"/>
            </a:solidFill>
            <a:ln>
              <a:noFill/>
            </a:ln>
            <a:effectLst/>
          </c:spPr>
          <c:invertIfNegative val="0"/>
          <c:cat>
            <c:numRef>
              <c:f>飲酒率!$B$17:$B$19</c:f>
              <c:numCache>
                <c:formatCode>General</c:formatCode>
                <c:ptCount val="3"/>
                <c:pt idx="0">
                  <c:v>2010</c:v>
                </c:pt>
                <c:pt idx="1">
                  <c:v>2015</c:v>
                </c:pt>
                <c:pt idx="2">
                  <c:v>2021</c:v>
                </c:pt>
              </c:numCache>
            </c:numRef>
          </c:cat>
          <c:val>
            <c:numRef>
              <c:f>飲酒率!$C$17:$C$19</c:f>
              <c:numCache>
                <c:formatCode>General</c:formatCode>
                <c:ptCount val="3"/>
                <c:pt idx="0">
                  <c:v>45.4</c:v>
                </c:pt>
                <c:pt idx="1">
                  <c:v>44.5</c:v>
                </c:pt>
                <c:pt idx="2">
                  <c:v>30.8</c:v>
                </c:pt>
              </c:numCache>
            </c:numRef>
          </c:val>
          <c:extLst>
            <c:ext xmlns:c16="http://schemas.microsoft.com/office/drawing/2014/chart" uri="{C3380CC4-5D6E-409C-BE32-E72D297353CC}">
              <c16:uniqueId val="{00000000-950C-4B1D-80E9-79F358F431A9}"/>
            </c:ext>
          </c:extLst>
        </c:ser>
        <c:ser>
          <c:idx val="1"/>
          <c:order val="1"/>
          <c:tx>
            <c:strRef>
              <c:f>飲酒率!$D$16</c:f>
              <c:strCache>
                <c:ptCount val="1"/>
                <c:pt idx="0">
                  <c:v>女子</c:v>
                </c:pt>
              </c:strCache>
            </c:strRef>
          </c:tx>
          <c:spPr>
            <a:solidFill>
              <a:schemeClr val="accent2"/>
            </a:solidFill>
            <a:ln>
              <a:noFill/>
            </a:ln>
            <a:effectLst/>
          </c:spPr>
          <c:invertIfNegative val="0"/>
          <c:cat>
            <c:numRef>
              <c:f>飲酒率!$B$17:$B$19</c:f>
              <c:numCache>
                <c:formatCode>General</c:formatCode>
                <c:ptCount val="3"/>
                <c:pt idx="0">
                  <c:v>2010</c:v>
                </c:pt>
                <c:pt idx="1">
                  <c:v>2015</c:v>
                </c:pt>
                <c:pt idx="2">
                  <c:v>2021</c:v>
                </c:pt>
              </c:numCache>
            </c:numRef>
          </c:cat>
          <c:val>
            <c:numRef>
              <c:f>飲酒率!$D$17:$D$19</c:f>
              <c:numCache>
                <c:formatCode>General</c:formatCode>
                <c:ptCount val="3"/>
                <c:pt idx="0">
                  <c:v>40.1</c:v>
                </c:pt>
                <c:pt idx="1">
                  <c:v>39</c:v>
                </c:pt>
                <c:pt idx="2">
                  <c:v>28.8</c:v>
                </c:pt>
              </c:numCache>
            </c:numRef>
          </c:val>
          <c:extLst>
            <c:ext xmlns:c16="http://schemas.microsoft.com/office/drawing/2014/chart" uri="{C3380CC4-5D6E-409C-BE32-E72D297353CC}">
              <c16:uniqueId val="{00000001-950C-4B1D-80E9-79F358F431A9}"/>
            </c:ext>
          </c:extLst>
        </c:ser>
        <c:dLbls>
          <c:showLegendKey val="0"/>
          <c:showVal val="0"/>
          <c:showCatName val="0"/>
          <c:showSerName val="0"/>
          <c:showPercent val="0"/>
          <c:showBubbleSize val="0"/>
        </c:dLbls>
        <c:gapWidth val="219"/>
        <c:overlap val="-27"/>
        <c:axId val="375051600"/>
        <c:axId val="372511392"/>
      </c:barChart>
      <c:catAx>
        <c:axId val="375051600"/>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372511392"/>
        <c:crosses val="autoZero"/>
        <c:auto val="1"/>
        <c:lblAlgn val="ctr"/>
        <c:lblOffset val="100"/>
        <c:noMultiLvlLbl val="0"/>
      </c:catAx>
      <c:valAx>
        <c:axId val="372511392"/>
        <c:scaling>
          <c:orientation val="minMax"/>
        </c:scaling>
        <c:delete val="0"/>
        <c:axPos val="l"/>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375051600"/>
        <c:crosses val="autoZero"/>
        <c:crossBetween val="between"/>
        <c:majorUnit val="10"/>
      </c:valAx>
      <c:spPr>
        <a:noFill/>
        <a:ln>
          <a:noFill/>
        </a:ln>
        <a:effectLst/>
      </c:spPr>
    </c:plotArea>
    <c:legend>
      <c:legendPos val="b"/>
      <c:layout>
        <c:manualLayout>
          <c:xMode val="edge"/>
          <c:yMode val="edge"/>
          <c:x val="0.63331044504887946"/>
          <c:y val="0.19980957410516215"/>
          <c:w val="0.34559036996114972"/>
          <c:h val="0.14122662801612068"/>
        </c:manualLayout>
      </c:layout>
      <c:overlay val="0"/>
      <c:spPr>
        <a:noFill/>
        <a:ln>
          <a:noFill/>
        </a:ln>
        <a:effectLst/>
      </c:spPr>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solidFill>
                <a:latin typeface="+mn-lt"/>
                <a:ea typeface="+mn-ea"/>
                <a:cs typeface="+mn-cs"/>
              </a:defRPr>
            </a:pPr>
            <a:r>
              <a:rPr lang="ja-JP" sz="1150" dirty="0"/>
              <a:t>やせ</a:t>
            </a:r>
            <a:r>
              <a:rPr lang="ja-JP" altLang="en-US" sz="1150" dirty="0"/>
              <a:t>の</a:t>
            </a:r>
            <a:r>
              <a:rPr lang="ja-JP" sz="1150" dirty="0"/>
              <a:t>学生の割合（％）の推移</a:t>
            </a:r>
          </a:p>
        </c:rich>
      </c:tx>
      <c:layout>
        <c:manualLayout>
          <c:xMode val="edge"/>
          <c:yMode val="edge"/>
          <c:x val="0.1936105234530891"/>
          <c:y val="0.14863574947807276"/>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BMI!$C$1</c:f>
              <c:strCache>
                <c:ptCount val="1"/>
                <c:pt idx="0">
                  <c:v>男子</c:v>
                </c:pt>
              </c:strCache>
            </c:strRef>
          </c:tx>
          <c:spPr>
            <a:solidFill>
              <a:schemeClr val="accent1"/>
            </a:solidFill>
            <a:ln>
              <a:noFill/>
            </a:ln>
            <a:effectLst/>
          </c:spPr>
          <c:invertIfNegative val="0"/>
          <c:cat>
            <c:numRef>
              <c:f>BMI!$B$2:$B$6</c:f>
              <c:numCache>
                <c:formatCode>General</c:formatCode>
                <c:ptCount val="5"/>
                <c:pt idx="0">
                  <c:v>2000</c:v>
                </c:pt>
                <c:pt idx="1">
                  <c:v>2005</c:v>
                </c:pt>
                <c:pt idx="2">
                  <c:v>2010</c:v>
                </c:pt>
                <c:pt idx="3">
                  <c:v>2015</c:v>
                </c:pt>
                <c:pt idx="4">
                  <c:v>2021</c:v>
                </c:pt>
              </c:numCache>
            </c:numRef>
          </c:cat>
          <c:val>
            <c:numRef>
              <c:f>BMI!$C$2:$C$6</c:f>
              <c:numCache>
                <c:formatCode>General</c:formatCode>
                <c:ptCount val="5"/>
                <c:pt idx="0">
                  <c:v>10</c:v>
                </c:pt>
                <c:pt idx="1">
                  <c:v>9.5</c:v>
                </c:pt>
                <c:pt idx="2">
                  <c:v>10.4</c:v>
                </c:pt>
                <c:pt idx="3">
                  <c:v>11.3</c:v>
                </c:pt>
                <c:pt idx="4">
                  <c:v>14.9</c:v>
                </c:pt>
              </c:numCache>
            </c:numRef>
          </c:val>
          <c:extLst>
            <c:ext xmlns:c16="http://schemas.microsoft.com/office/drawing/2014/chart" uri="{C3380CC4-5D6E-409C-BE32-E72D297353CC}">
              <c16:uniqueId val="{00000000-1DB1-4B62-AE53-86E029188A88}"/>
            </c:ext>
          </c:extLst>
        </c:ser>
        <c:ser>
          <c:idx val="1"/>
          <c:order val="1"/>
          <c:tx>
            <c:strRef>
              <c:f>BMI!$D$1</c:f>
              <c:strCache>
                <c:ptCount val="1"/>
                <c:pt idx="0">
                  <c:v>女子</c:v>
                </c:pt>
              </c:strCache>
            </c:strRef>
          </c:tx>
          <c:spPr>
            <a:solidFill>
              <a:schemeClr val="accent2"/>
            </a:solidFill>
            <a:ln>
              <a:noFill/>
            </a:ln>
            <a:effectLst/>
          </c:spPr>
          <c:invertIfNegative val="0"/>
          <c:cat>
            <c:numRef>
              <c:f>BMI!$B$2:$B$6</c:f>
              <c:numCache>
                <c:formatCode>General</c:formatCode>
                <c:ptCount val="5"/>
                <c:pt idx="0">
                  <c:v>2000</c:v>
                </c:pt>
                <c:pt idx="1">
                  <c:v>2005</c:v>
                </c:pt>
                <c:pt idx="2">
                  <c:v>2010</c:v>
                </c:pt>
                <c:pt idx="3">
                  <c:v>2015</c:v>
                </c:pt>
                <c:pt idx="4">
                  <c:v>2021</c:v>
                </c:pt>
              </c:numCache>
            </c:numRef>
          </c:cat>
          <c:val>
            <c:numRef>
              <c:f>BMI!$D$2:$D$6</c:f>
              <c:numCache>
                <c:formatCode>General</c:formatCode>
                <c:ptCount val="5"/>
                <c:pt idx="0">
                  <c:v>18.3</c:v>
                </c:pt>
                <c:pt idx="1">
                  <c:v>17.3</c:v>
                </c:pt>
                <c:pt idx="2">
                  <c:v>16.399999999999999</c:v>
                </c:pt>
                <c:pt idx="3">
                  <c:v>15.7</c:v>
                </c:pt>
                <c:pt idx="4">
                  <c:v>18.899999999999999</c:v>
                </c:pt>
              </c:numCache>
            </c:numRef>
          </c:val>
          <c:extLst>
            <c:ext xmlns:c16="http://schemas.microsoft.com/office/drawing/2014/chart" uri="{C3380CC4-5D6E-409C-BE32-E72D297353CC}">
              <c16:uniqueId val="{00000001-1DB1-4B62-AE53-86E029188A88}"/>
            </c:ext>
          </c:extLst>
        </c:ser>
        <c:dLbls>
          <c:showLegendKey val="0"/>
          <c:showVal val="0"/>
          <c:showCatName val="0"/>
          <c:showSerName val="0"/>
          <c:showPercent val="0"/>
          <c:showBubbleSize val="0"/>
        </c:dLbls>
        <c:gapWidth val="219"/>
        <c:overlap val="-27"/>
        <c:axId val="982759152"/>
        <c:axId val="982758192"/>
      </c:barChart>
      <c:catAx>
        <c:axId val="982759152"/>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82758192"/>
        <c:crosses val="autoZero"/>
        <c:auto val="1"/>
        <c:lblAlgn val="ctr"/>
        <c:lblOffset val="100"/>
        <c:noMultiLvlLbl val="0"/>
      </c:catAx>
      <c:valAx>
        <c:axId val="982758192"/>
        <c:scaling>
          <c:orientation val="minMax"/>
          <c:max val="30"/>
        </c:scaling>
        <c:delete val="0"/>
        <c:axPos val="l"/>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982759152"/>
        <c:crosses val="autoZero"/>
        <c:crossBetween val="between"/>
        <c:majorUnit val="10"/>
      </c:valAx>
      <c:spPr>
        <a:noFill/>
        <a:ln>
          <a:noFill/>
        </a:ln>
        <a:effectLst/>
      </c:spPr>
    </c:plotArea>
    <c:legend>
      <c:legendPos val="b"/>
      <c:layout>
        <c:manualLayout>
          <c:xMode val="edge"/>
          <c:yMode val="edge"/>
          <c:x val="0.75804129628399852"/>
          <c:y val="0.21938374419938761"/>
          <c:w val="0.20309558180227474"/>
          <c:h val="0.14598775074344628"/>
        </c:manualLayout>
      </c:layout>
      <c:overlay val="0"/>
      <c:spPr>
        <a:noFill/>
        <a:ln>
          <a:noFill/>
        </a:ln>
        <a:effectLst/>
      </c:spPr>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r>
              <a:rPr lang="ja-JP" sz="1150" dirty="0"/>
              <a:t>運動習慣率</a:t>
            </a:r>
            <a:r>
              <a:rPr lang="ja-JP" altLang="en-US" sz="1150" b="0" i="0" u="none" strike="noStrike" kern="1200" spc="0" baseline="0" dirty="0">
                <a:solidFill>
                  <a:schemeClr val="tx1"/>
                </a:solidFill>
              </a:rPr>
              <a:t>（％）</a:t>
            </a:r>
            <a:endParaRPr lang="ja-JP" sz="1150" dirty="0"/>
          </a:p>
        </c:rich>
      </c:tx>
      <c:layout>
        <c:manualLayout>
          <c:xMode val="edge"/>
          <c:yMode val="edge"/>
          <c:x val="0.33209562815765509"/>
          <c:y val="0.12993693761369701"/>
        </c:manualLayout>
      </c:layout>
      <c:overlay val="0"/>
      <c:spPr>
        <a:noFill/>
        <a:ln>
          <a:noFill/>
        </a:ln>
        <a:effectLst/>
      </c:spPr>
      <c:txPr>
        <a:bodyPr rot="0" spcFirstLastPara="1" vertOverflow="ellipsis" vert="horz" wrap="square" anchor="ctr" anchorCtr="1"/>
        <a:lstStyle/>
        <a:p>
          <a:pPr>
            <a:defRPr sz="1150" b="0" i="0" u="none" strike="noStrike" kern="1200" spc="0" baseline="0">
              <a:solidFill>
                <a:schemeClr val="tx1"/>
              </a:solidFill>
              <a:latin typeface="+mn-lt"/>
              <a:ea typeface="+mn-ea"/>
              <a:cs typeface="+mn-cs"/>
            </a:defRPr>
          </a:pPr>
          <a:endParaRPr lang="ja-JP"/>
        </a:p>
      </c:txPr>
    </c:title>
    <c:autoTitleDeleted val="0"/>
    <c:plotArea>
      <c:layout/>
      <c:barChart>
        <c:barDir val="col"/>
        <c:grouping val="clustered"/>
        <c:varyColors val="0"/>
        <c:ser>
          <c:idx val="0"/>
          <c:order val="0"/>
          <c:tx>
            <c:strRef>
              <c:f>運動習慣率!$C$16</c:f>
              <c:strCache>
                <c:ptCount val="1"/>
                <c:pt idx="0">
                  <c:v>男子</c:v>
                </c:pt>
              </c:strCache>
            </c:strRef>
          </c:tx>
          <c:spPr>
            <a:solidFill>
              <a:schemeClr val="accent1"/>
            </a:solidFill>
            <a:ln>
              <a:noFill/>
            </a:ln>
            <a:effectLst/>
          </c:spPr>
          <c:invertIfNegative val="0"/>
          <c:cat>
            <c:numRef>
              <c:f>運動習慣率!$B$17:$B$19</c:f>
              <c:numCache>
                <c:formatCode>General</c:formatCode>
                <c:ptCount val="3"/>
                <c:pt idx="0">
                  <c:v>2010</c:v>
                </c:pt>
                <c:pt idx="1">
                  <c:v>2015</c:v>
                </c:pt>
                <c:pt idx="2">
                  <c:v>2021</c:v>
                </c:pt>
              </c:numCache>
            </c:numRef>
          </c:cat>
          <c:val>
            <c:numRef>
              <c:f>運動習慣率!$C$17:$C$19</c:f>
              <c:numCache>
                <c:formatCode>General</c:formatCode>
                <c:ptCount val="3"/>
                <c:pt idx="0">
                  <c:v>64.400000000000006</c:v>
                </c:pt>
                <c:pt idx="1">
                  <c:v>67.8</c:v>
                </c:pt>
                <c:pt idx="2">
                  <c:v>69.2</c:v>
                </c:pt>
              </c:numCache>
            </c:numRef>
          </c:val>
          <c:extLst>
            <c:ext xmlns:c16="http://schemas.microsoft.com/office/drawing/2014/chart" uri="{C3380CC4-5D6E-409C-BE32-E72D297353CC}">
              <c16:uniqueId val="{00000000-FBA0-4A1C-AAAC-7832ED394DCF}"/>
            </c:ext>
          </c:extLst>
        </c:ser>
        <c:ser>
          <c:idx val="1"/>
          <c:order val="1"/>
          <c:tx>
            <c:strRef>
              <c:f>運動習慣率!$D$16</c:f>
              <c:strCache>
                <c:ptCount val="1"/>
                <c:pt idx="0">
                  <c:v>女子</c:v>
                </c:pt>
              </c:strCache>
            </c:strRef>
          </c:tx>
          <c:spPr>
            <a:solidFill>
              <a:schemeClr val="accent2"/>
            </a:solidFill>
            <a:ln>
              <a:noFill/>
            </a:ln>
            <a:effectLst/>
          </c:spPr>
          <c:invertIfNegative val="0"/>
          <c:cat>
            <c:numRef>
              <c:f>運動習慣率!$B$17:$B$19</c:f>
              <c:numCache>
                <c:formatCode>General</c:formatCode>
                <c:ptCount val="3"/>
                <c:pt idx="0">
                  <c:v>2010</c:v>
                </c:pt>
                <c:pt idx="1">
                  <c:v>2015</c:v>
                </c:pt>
                <c:pt idx="2">
                  <c:v>2021</c:v>
                </c:pt>
              </c:numCache>
            </c:numRef>
          </c:cat>
          <c:val>
            <c:numRef>
              <c:f>運動習慣率!$D$17:$D$19</c:f>
              <c:numCache>
                <c:formatCode>General</c:formatCode>
                <c:ptCount val="3"/>
                <c:pt idx="0">
                  <c:v>48.6</c:v>
                </c:pt>
                <c:pt idx="1">
                  <c:v>53.6</c:v>
                </c:pt>
                <c:pt idx="2">
                  <c:v>54.6</c:v>
                </c:pt>
              </c:numCache>
            </c:numRef>
          </c:val>
          <c:extLst>
            <c:ext xmlns:c16="http://schemas.microsoft.com/office/drawing/2014/chart" uri="{C3380CC4-5D6E-409C-BE32-E72D297353CC}">
              <c16:uniqueId val="{00000001-FBA0-4A1C-AAAC-7832ED394DCF}"/>
            </c:ext>
          </c:extLst>
        </c:ser>
        <c:dLbls>
          <c:showLegendKey val="0"/>
          <c:showVal val="0"/>
          <c:showCatName val="0"/>
          <c:showSerName val="0"/>
          <c:showPercent val="0"/>
          <c:showBubbleSize val="0"/>
        </c:dLbls>
        <c:gapWidth val="219"/>
        <c:overlap val="-27"/>
        <c:axId val="374724432"/>
        <c:axId val="374729712"/>
      </c:barChart>
      <c:catAx>
        <c:axId val="374724432"/>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crossAx val="374729712"/>
        <c:crosses val="autoZero"/>
        <c:auto val="1"/>
        <c:lblAlgn val="ctr"/>
        <c:lblOffset val="100"/>
        <c:noMultiLvlLbl val="0"/>
      </c:catAx>
      <c:valAx>
        <c:axId val="374729712"/>
        <c:scaling>
          <c:orientation val="minMax"/>
          <c:max val="100"/>
        </c:scaling>
        <c:delete val="0"/>
        <c:axPos val="l"/>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ja-JP"/>
          </a:p>
        </c:txPr>
        <c:crossAx val="374724432"/>
        <c:crosses val="autoZero"/>
        <c:crossBetween val="between"/>
      </c:valAx>
      <c:spPr>
        <a:noFill/>
        <a:ln>
          <a:noFill/>
        </a:ln>
        <a:effectLst/>
      </c:spPr>
    </c:plotArea>
    <c:legend>
      <c:legendPos val="b"/>
      <c:layout>
        <c:manualLayout>
          <c:xMode val="edge"/>
          <c:yMode val="edge"/>
          <c:x val="0.64680926767193148"/>
          <c:y val="0.20525536186830792"/>
          <c:w val="0.34248496331603234"/>
          <c:h val="0.14196681891816904"/>
        </c:manualLayout>
      </c:layout>
      <c:overlay val="0"/>
      <c:spPr>
        <a:noFill/>
        <a:ln>
          <a:noFill/>
        </a:ln>
        <a:effectLst/>
      </c:spPr>
      <c:txPr>
        <a:bodyPr rot="0" spcFirstLastPara="1" vertOverflow="ellipsis" vert="horz" wrap="square" anchor="ctr" anchorCtr="1"/>
        <a:lstStyle/>
        <a:p>
          <a:pPr>
            <a:defRPr sz="1150" b="0" i="0" u="none" strike="noStrike" kern="1200" baseline="0">
              <a:solidFill>
                <a:schemeClr val="tx1"/>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solidFill>
            <a:schemeClr val="tx1"/>
          </a:solidFill>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ysClr val="windowText" lastClr="000000"/>
                </a:solidFill>
                <a:latin typeface="+mn-lt"/>
                <a:ea typeface="+mn-ea"/>
                <a:cs typeface="+mn-cs"/>
              </a:defRPr>
            </a:pPr>
            <a:r>
              <a:rPr lang="ja-JP" altLang="en-US" sz="1100">
                <a:solidFill>
                  <a:sysClr val="windowText" lastClr="000000"/>
                </a:solidFill>
              </a:rPr>
              <a:t>結核発見の機会</a:t>
            </a:r>
          </a:p>
        </c:rich>
      </c:tx>
      <c:overlay val="0"/>
      <c:spPr>
        <a:noFill/>
        <a:ln>
          <a:noFill/>
        </a:ln>
        <a:effectLst/>
      </c:spPr>
      <c:txPr>
        <a:bodyPr rot="0" spcFirstLastPara="1" vertOverflow="ellipsis" vert="horz" wrap="square" anchor="ctr" anchorCtr="1"/>
        <a:lstStyle/>
        <a:p>
          <a:pPr>
            <a:defRPr sz="1100" b="0" i="0" u="none" strike="noStrike" kern="1200" spc="0" baseline="0">
              <a:solidFill>
                <a:sysClr val="windowText" lastClr="000000"/>
              </a:solidFill>
              <a:latin typeface="+mn-lt"/>
              <a:ea typeface="+mn-ea"/>
              <a:cs typeface="+mn-cs"/>
            </a:defRPr>
          </a:pPr>
          <a:endParaRPr lang="ja-JP"/>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3AF-4815-9594-45F6CEBC629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3AF-4815-9594-45F6CEBC6291}"/>
              </c:ext>
            </c:extLst>
          </c:dPt>
          <c:cat>
            <c:strRef>
              <c:f>結核!$B$28:$B$29</c:f>
              <c:strCache>
                <c:ptCount val="2"/>
                <c:pt idx="0">
                  <c:v>定期健診発見</c:v>
                </c:pt>
                <c:pt idx="1">
                  <c:v>健診外発見</c:v>
                </c:pt>
              </c:strCache>
            </c:strRef>
          </c:cat>
          <c:val>
            <c:numRef>
              <c:f>結核!$C$28:$C$29</c:f>
              <c:numCache>
                <c:formatCode>General</c:formatCode>
                <c:ptCount val="2"/>
                <c:pt idx="0">
                  <c:v>75</c:v>
                </c:pt>
                <c:pt idx="1">
                  <c:v>25</c:v>
                </c:pt>
              </c:numCache>
            </c:numRef>
          </c:val>
          <c:extLst>
            <c:ext xmlns:c16="http://schemas.microsoft.com/office/drawing/2014/chart" uri="{C3380CC4-5D6E-409C-BE32-E72D297353CC}">
              <c16:uniqueId val="{00000004-03AF-4815-9594-45F6CEBC629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ysClr val="windowText" lastClr="000000"/>
                </a:solidFill>
                <a:latin typeface="+mn-lt"/>
                <a:ea typeface="+mn-ea"/>
                <a:cs typeface="+mn-cs"/>
              </a:defRPr>
            </a:pPr>
            <a:r>
              <a:rPr lang="ja-JP" altLang="en-US" sz="1100" dirty="0">
                <a:solidFill>
                  <a:sysClr val="windowText" lastClr="000000"/>
                </a:solidFill>
              </a:rPr>
              <a:t>結核と診断された学生数（人）</a:t>
            </a:r>
          </a:p>
        </c:rich>
      </c:tx>
      <c:overlay val="0"/>
      <c:spPr>
        <a:noFill/>
        <a:ln>
          <a:noFill/>
        </a:ln>
        <a:effectLst/>
      </c:spPr>
      <c:txPr>
        <a:bodyPr rot="0" spcFirstLastPara="1" vertOverflow="ellipsis" vert="horz" wrap="square" anchor="ctr" anchorCtr="1"/>
        <a:lstStyle/>
        <a:p>
          <a:pPr>
            <a:defRPr sz="1100" b="0" i="0" u="none" strike="noStrike" kern="1200" spc="0" baseline="0">
              <a:solidFill>
                <a:sysClr val="windowText" lastClr="000000"/>
              </a:solidFill>
              <a:latin typeface="+mn-lt"/>
              <a:ea typeface="+mn-ea"/>
              <a:cs typeface="+mn-cs"/>
            </a:defRPr>
          </a:pPr>
          <a:endParaRPr lang="ja-JP"/>
        </a:p>
      </c:txPr>
    </c:title>
    <c:autoTitleDeleted val="0"/>
    <c:plotArea>
      <c:layout/>
      <c:barChart>
        <c:barDir val="col"/>
        <c:grouping val="clustered"/>
        <c:varyColors val="0"/>
        <c:ser>
          <c:idx val="0"/>
          <c:order val="0"/>
          <c:spPr>
            <a:solidFill>
              <a:schemeClr val="accent1"/>
            </a:solidFill>
            <a:ln>
              <a:noFill/>
            </a:ln>
            <a:effectLst/>
          </c:spPr>
          <c:invertIfNegative val="0"/>
          <c:cat>
            <c:strRef>
              <c:f>結核!$I$15:$I$21</c:f>
              <c:strCache>
                <c:ptCount val="7"/>
                <c:pt idx="0">
                  <c:v>1年</c:v>
                </c:pt>
                <c:pt idx="1">
                  <c:v>2年</c:v>
                </c:pt>
                <c:pt idx="2">
                  <c:v>3年</c:v>
                </c:pt>
                <c:pt idx="3">
                  <c:v>4年</c:v>
                </c:pt>
                <c:pt idx="4">
                  <c:v>5年</c:v>
                </c:pt>
                <c:pt idx="5">
                  <c:v>6年</c:v>
                </c:pt>
                <c:pt idx="6">
                  <c:v>院生</c:v>
                </c:pt>
              </c:strCache>
            </c:strRef>
          </c:cat>
          <c:val>
            <c:numRef>
              <c:f>結核!$J$15:$J$21</c:f>
              <c:numCache>
                <c:formatCode>General</c:formatCode>
                <c:ptCount val="7"/>
                <c:pt idx="0">
                  <c:v>17</c:v>
                </c:pt>
                <c:pt idx="1">
                  <c:v>15</c:v>
                </c:pt>
                <c:pt idx="2">
                  <c:v>17</c:v>
                </c:pt>
                <c:pt idx="3">
                  <c:v>33</c:v>
                </c:pt>
                <c:pt idx="4">
                  <c:v>2</c:v>
                </c:pt>
                <c:pt idx="5">
                  <c:v>1</c:v>
                </c:pt>
                <c:pt idx="6">
                  <c:v>29</c:v>
                </c:pt>
              </c:numCache>
            </c:numRef>
          </c:val>
          <c:extLst>
            <c:ext xmlns:c16="http://schemas.microsoft.com/office/drawing/2014/chart" uri="{C3380CC4-5D6E-409C-BE32-E72D297353CC}">
              <c16:uniqueId val="{00000000-C215-4C6F-98F2-18201BC467A4}"/>
            </c:ext>
          </c:extLst>
        </c:ser>
        <c:dLbls>
          <c:showLegendKey val="0"/>
          <c:showVal val="0"/>
          <c:showCatName val="0"/>
          <c:showSerName val="0"/>
          <c:showPercent val="0"/>
          <c:showBubbleSize val="0"/>
        </c:dLbls>
        <c:gapWidth val="219"/>
        <c:overlap val="-27"/>
        <c:axId val="1950712111"/>
        <c:axId val="1950713551"/>
      </c:barChart>
      <c:catAx>
        <c:axId val="1950712111"/>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ja-JP"/>
          </a:p>
        </c:txPr>
        <c:crossAx val="1950713551"/>
        <c:crosses val="autoZero"/>
        <c:auto val="1"/>
        <c:lblAlgn val="ctr"/>
        <c:lblOffset val="100"/>
        <c:noMultiLvlLbl val="0"/>
      </c:catAx>
      <c:valAx>
        <c:axId val="1950713551"/>
        <c:scaling>
          <c:orientation val="minMax"/>
          <c:max val="40"/>
        </c:scaling>
        <c:delete val="0"/>
        <c:axPos val="l"/>
        <c:majorGridlines>
          <c:spPr>
            <a:ln w="9525" cap="flat" cmpd="sng" algn="ctr">
              <a:solidFill>
                <a:schemeClr val="tx1"/>
              </a:solidFill>
              <a:prstDash val="dash"/>
              <a:round/>
            </a:ln>
            <a:effectLst/>
          </c:spPr>
        </c:majorGridlines>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900" b="0" i="0" u="none" strike="noStrike" kern="1200" baseline="0">
                <a:ln>
                  <a:noFill/>
                </a:ln>
                <a:solidFill>
                  <a:sysClr val="windowText" lastClr="000000"/>
                </a:solidFill>
                <a:latin typeface="+mn-lt"/>
                <a:ea typeface="+mn-ea"/>
                <a:cs typeface="+mn-cs"/>
              </a:defRPr>
            </a:pPr>
            <a:endParaRPr lang="ja-JP"/>
          </a:p>
        </c:txPr>
        <c:crossAx val="1950712111"/>
        <c:crosses val="autoZero"/>
        <c:crossBetween val="between"/>
        <c:majorUnit val="1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58D1D7F1-70F1-4DC4-AFB8-63DDCF184C4A}"/>
              </a:ext>
            </a:extLst>
          </p:cNvPr>
          <p:cNvSpPr>
            <a:spLocks noGrp="1"/>
          </p:cNvSpPr>
          <p:nvPr>
            <p:ph type="dt" sz="half" idx="10"/>
          </p:nvPr>
        </p:nvSpPr>
        <p:spPr/>
        <p:txBody>
          <a:bodyPr/>
          <a:lstStyle>
            <a:lvl1pPr>
              <a:defRPr/>
            </a:lvl1pPr>
          </a:lstStyle>
          <a:p>
            <a:pPr>
              <a:defRPr/>
            </a:pPr>
            <a:fld id="{3E6B2E2C-B0C8-487C-A799-5AB3EAE05919}"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6E1576F4-70B0-4F5E-A072-011501BD729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D8DF34A0-93F5-40AA-A48B-D81DF5840A87}"/>
              </a:ext>
            </a:extLst>
          </p:cNvPr>
          <p:cNvSpPr>
            <a:spLocks noGrp="1"/>
          </p:cNvSpPr>
          <p:nvPr>
            <p:ph type="sldNum" sz="quarter" idx="12"/>
          </p:nvPr>
        </p:nvSpPr>
        <p:spPr/>
        <p:txBody>
          <a:bodyPr/>
          <a:lstStyle>
            <a:lvl1pPr>
              <a:defRPr/>
            </a:lvl1pPr>
          </a:lstStyle>
          <a:p>
            <a:pPr>
              <a:defRPr/>
            </a:pPr>
            <a:fld id="{6782691F-1628-4368-9EDC-05DF3C3738C2}" type="slidenum">
              <a:rPr lang="ja-JP" altLang="en-US"/>
              <a:pPr>
                <a:defRPr/>
              </a:pPr>
              <a:t>‹#›</a:t>
            </a:fld>
            <a:endParaRPr lang="ja-JP" altLang="en-US"/>
          </a:p>
        </p:txBody>
      </p:sp>
    </p:spTree>
    <p:extLst>
      <p:ext uri="{BB962C8B-B14F-4D97-AF65-F5344CB8AC3E}">
        <p14:creationId xmlns:p14="http://schemas.microsoft.com/office/powerpoint/2010/main" val="927335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29C04155-82CB-4A0C-A624-F112B3863DF6}"/>
              </a:ext>
            </a:extLst>
          </p:cNvPr>
          <p:cNvSpPr>
            <a:spLocks noGrp="1"/>
          </p:cNvSpPr>
          <p:nvPr>
            <p:ph type="dt" sz="half" idx="10"/>
          </p:nvPr>
        </p:nvSpPr>
        <p:spPr/>
        <p:txBody>
          <a:bodyPr/>
          <a:lstStyle>
            <a:lvl1pPr>
              <a:defRPr/>
            </a:lvl1pPr>
          </a:lstStyle>
          <a:p>
            <a:pPr>
              <a:defRPr/>
            </a:pPr>
            <a:fld id="{B94BD9B1-ADE6-4D21-B9A5-A3B07F0D4073}"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E6E1CD70-75E1-4EAB-A0D9-373A39A09A5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39DBE7EE-DDE8-45D9-B222-614B5932CC83}"/>
              </a:ext>
            </a:extLst>
          </p:cNvPr>
          <p:cNvSpPr>
            <a:spLocks noGrp="1"/>
          </p:cNvSpPr>
          <p:nvPr>
            <p:ph type="sldNum" sz="quarter" idx="12"/>
          </p:nvPr>
        </p:nvSpPr>
        <p:spPr/>
        <p:txBody>
          <a:bodyPr/>
          <a:lstStyle>
            <a:lvl1pPr>
              <a:defRPr/>
            </a:lvl1pPr>
          </a:lstStyle>
          <a:p>
            <a:pPr>
              <a:defRPr/>
            </a:pPr>
            <a:fld id="{EF63138B-E1B9-4B16-A812-EB5B98500C1C}" type="slidenum">
              <a:rPr lang="ja-JP" altLang="en-US"/>
              <a:pPr>
                <a:defRPr/>
              </a:pPr>
              <a:t>‹#›</a:t>
            </a:fld>
            <a:endParaRPr lang="ja-JP" altLang="en-US"/>
          </a:p>
        </p:txBody>
      </p:sp>
    </p:spTree>
    <p:extLst>
      <p:ext uri="{BB962C8B-B14F-4D97-AF65-F5344CB8AC3E}">
        <p14:creationId xmlns:p14="http://schemas.microsoft.com/office/powerpoint/2010/main" val="4091806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B6F8317E-7795-4119-A659-C8205F4BC8BC}"/>
              </a:ext>
            </a:extLst>
          </p:cNvPr>
          <p:cNvSpPr>
            <a:spLocks noGrp="1"/>
          </p:cNvSpPr>
          <p:nvPr>
            <p:ph type="dt" sz="half" idx="10"/>
          </p:nvPr>
        </p:nvSpPr>
        <p:spPr/>
        <p:txBody>
          <a:bodyPr/>
          <a:lstStyle>
            <a:lvl1pPr>
              <a:defRPr/>
            </a:lvl1pPr>
          </a:lstStyle>
          <a:p>
            <a:pPr>
              <a:defRPr/>
            </a:pPr>
            <a:fld id="{93C71FEE-FC3B-4329-84B6-24C368E00C39}"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3BAACDAA-7D1B-4790-BCA2-10C2E881A5EF}"/>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07F71F6F-E584-47D9-8F88-D83AED32DC69}"/>
              </a:ext>
            </a:extLst>
          </p:cNvPr>
          <p:cNvSpPr>
            <a:spLocks noGrp="1"/>
          </p:cNvSpPr>
          <p:nvPr>
            <p:ph type="sldNum" sz="quarter" idx="12"/>
          </p:nvPr>
        </p:nvSpPr>
        <p:spPr/>
        <p:txBody>
          <a:bodyPr/>
          <a:lstStyle>
            <a:lvl1pPr>
              <a:defRPr/>
            </a:lvl1pPr>
          </a:lstStyle>
          <a:p>
            <a:pPr>
              <a:defRPr/>
            </a:pPr>
            <a:fld id="{DDB29DE7-B362-4BFD-AF17-9BFB3FE598D9}" type="slidenum">
              <a:rPr lang="ja-JP" altLang="en-US"/>
              <a:pPr>
                <a:defRPr/>
              </a:pPr>
              <a:t>‹#›</a:t>
            </a:fld>
            <a:endParaRPr lang="ja-JP" altLang="en-US"/>
          </a:p>
        </p:txBody>
      </p:sp>
    </p:spTree>
    <p:extLst>
      <p:ext uri="{BB962C8B-B14F-4D97-AF65-F5344CB8AC3E}">
        <p14:creationId xmlns:p14="http://schemas.microsoft.com/office/powerpoint/2010/main" val="3298171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23A7A5E-5686-4BAE-916D-EE3D03F2E1B5}"/>
              </a:ext>
            </a:extLst>
          </p:cNvPr>
          <p:cNvSpPr>
            <a:spLocks noGrp="1"/>
          </p:cNvSpPr>
          <p:nvPr>
            <p:ph type="dt" sz="half" idx="10"/>
          </p:nvPr>
        </p:nvSpPr>
        <p:spPr/>
        <p:txBody>
          <a:bodyPr/>
          <a:lstStyle>
            <a:lvl1pPr>
              <a:defRPr/>
            </a:lvl1pPr>
          </a:lstStyle>
          <a:p>
            <a:pPr>
              <a:defRPr/>
            </a:pPr>
            <a:fld id="{FF20F9C1-BD1F-4587-B142-D44E0B33D8EB}"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F78C4C0B-DC6E-472C-BD67-9EC521AB4D85}"/>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B0B31874-337F-4EE2-8910-A4464D63CEF7}"/>
              </a:ext>
            </a:extLst>
          </p:cNvPr>
          <p:cNvSpPr>
            <a:spLocks noGrp="1"/>
          </p:cNvSpPr>
          <p:nvPr>
            <p:ph type="sldNum" sz="quarter" idx="12"/>
          </p:nvPr>
        </p:nvSpPr>
        <p:spPr/>
        <p:txBody>
          <a:bodyPr/>
          <a:lstStyle>
            <a:lvl1pPr>
              <a:defRPr/>
            </a:lvl1pPr>
          </a:lstStyle>
          <a:p>
            <a:pPr>
              <a:defRPr/>
            </a:pPr>
            <a:fld id="{DF4AD564-FA88-4CA2-98F9-C26E486AF40F}" type="slidenum">
              <a:rPr lang="ja-JP" altLang="en-US"/>
              <a:pPr>
                <a:defRPr/>
              </a:pPr>
              <a:t>‹#›</a:t>
            </a:fld>
            <a:endParaRPr lang="ja-JP" altLang="en-US"/>
          </a:p>
        </p:txBody>
      </p:sp>
    </p:spTree>
    <p:extLst>
      <p:ext uri="{BB962C8B-B14F-4D97-AF65-F5344CB8AC3E}">
        <p14:creationId xmlns:p14="http://schemas.microsoft.com/office/powerpoint/2010/main" val="2831305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906B2124-7F3E-44B5-A586-6F5915ACA9AB}"/>
              </a:ext>
            </a:extLst>
          </p:cNvPr>
          <p:cNvSpPr>
            <a:spLocks noGrp="1"/>
          </p:cNvSpPr>
          <p:nvPr>
            <p:ph type="dt" sz="half" idx="10"/>
          </p:nvPr>
        </p:nvSpPr>
        <p:spPr/>
        <p:txBody>
          <a:bodyPr/>
          <a:lstStyle>
            <a:lvl1pPr>
              <a:defRPr/>
            </a:lvl1pPr>
          </a:lstStyle>
          <a:p>
            <a:pPr>
              <a:defRPr/>
            </a:pPr>
            <a:fld id="{63F8CF3C-EC79-40D5-B240-A3D85F526CD8}"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FA5F0575-27F0-46BF-B984-AFA5AA0266C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F4849E3-583D-4F17-8711-268ED27FBBD1}"/>
              </a:ext>
            </a:extLst>
          </p:cNvPr>
          <p:cNvSpPr>
            <a:spLocks noGrp="1"/>
          </p:cNvSpPr>
          <p:nvPr>
            <p:ph type="sldNum" sz="quarter" idx="12"/>
          </p:nvPr>
        </p:nvSpPr>
        <p:spPr/>
        <p:txBody>
          <a:bodyPr/>
          <a:lstStyle>
            <a:lvl1pPr>
              <a:defRPr/>
            </a:lvl1pPr>
          </a:lstStyle>
          <a:p>
            <a:pPr>
              <a:defRPr/>
            </a:pPr>
            <a:fld id="{F56F9339-5C6E-49E8-AA07-8AE0CC6F5AD5}" type="slidenum">
              <a:rPr lang="ja-JP" altLang="en-US"/>
              <a:pPr>
                <a:defRPr/>
              </a:pPr>
              <a:t>‹#›</a:t>
            </a:fld>
            <a:endParaRPr lang="ja-JP" altLang="en-US"/>
          </a:p>
        </p:txBody>
      </p:sp>
    </p:spTree>
    <p:extLst>
      <p:ext uri="{BB962C8B-B14F-4D97-AF65-F5344CB8AC3E}">
        <p14:creationId xmlns:p14="http://schemas.microsoft.com/office/powerpoint/2010/main" val="150379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F424834E-6154-4CBB-9504-ACFBF202B10D}"/>
              </a:ext>
            </a:extLst>
          </p:cNvPr>
          <p:cNvSpPr>
            <a:spLocks noGrp="1"/>
          </p:cNvSpPr>
          <p:nvPr>
            <p:ph type="dt" sz="half" idx="10"/>
          </p:nvPr>
        </p:nvSpPr>
        <p:spPr/>
        <p:txBody>
          <a:bodyPr/>
          <a:lstStyle>
            <a:lvl1pPr>
              <a:defRPr/>
            </a:lvl1pPr>
          </a:lstStyle>
          <a:p>
            <a:pPr>
              <a:defRPr/>
            </a:pPr>
            <a:fld id="{5798A092-7D7D-4782-9844-00A121719AE5}" type="datetimeFigureOut">
              <a:rPr lang="ja-JP" altLang="en-US"/>
              <a:pPr>
                <a:defRPr/>
              </a:pPr>
              <a:t>2026/2/9</a:t>
            </a:fld>
            <a:endParaRPr lang="ja-JP" altLang="en-US"/>
          </a:p>
        </p:txBody>
      </p:sp>
      <p:sp>
        <p:nvSpPr>
          <p:cNvPr id="6" name="フッター プレースホルダー 4">
            <a:extLst>
              <a:ext uri="{FF2B5EF4-FFF2-40B4-BE49-F238E27FC236}">
                <a16:creationId xmlns:a16="http://schemas.microsoft.com/office/drawing/2014/main" id="{A24BC6DD-7BD8-4847-9E86-89AA64C75894}"/>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7C91DB2B-1468-457A-897A-0A0ADC36942C}"/>
              </a:ext>
            </a:extLst>
          </p:cNvPr>
          <p:cNvSpPr>
            <a:spLocks noGrp="1"/>
          </p:cNvSpPr>
          <p:nvPr>
            <p:ph type="sldNum" sz="quarter" idx="12"/>
          </p:nvPr>
        </p:nvSpPr>
        <p:spPr/>
        <p:txBody>
          <a:bodyPr/>
          <a:lstStyle>
            <a:lvl1pPr>
              <a:defRPr/>
            </a:lvl1pPr>
          </a:lstStyle>
          <a:p>
            <a:pPr>
              <a:defRPr/>
            </a:pPr>
            <a:fld id="{49E23E5E-F44B-45BE-86DB-27BCD504CAC5}" type="slidenum">
              <a:rPr lang="ja-JP" altLang="en-US"/>
              <a:pPr>
                <a:defRPr/>
              </a:pPr>
              <a:t>‹#›</a:t>
            </a:fld>
            <a:endParaRPr lang="ja-JP" altLang="en-US"/>
          </a:p>
        </p:txBody>
      </p:sp>
    </p:spTree>
    <p:extLst>
      <p:ext uri="{BB962C8B-B14F-4D97-AF65-F5344CB8AC3E}">
        <p14:creationId xmlns:p14="http://schemas.microsoft.com/office/powerpoint/2010/main" val="3751618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4C7FAD6C-E3D9-41D0-89D0-99AD6940486A}"/>
              </a:ext>
            </a:extLst>
          </p:cNvPr>
          <p:cNvSpPr>
            <a:spLocks noGrp="1"/>
          </p:cNvSpPr>
          <p:nvPr>
            <p:ph type="dt" sz="half" idx="10"/>
          </p:nvPr>
        </p:nvSpPr>
        <p:spPr/>
        <p:txBody>
          <a:bodyPr/>
          <a:lstStyle>
            <a:lvl1pPr>
              <a:defRPr/>
            </a:lvl1pPr>
          </a:lstStyle>
          <a:p>
            <a:pPr>
              <a:defRPr/>
            </a:pPr>
            <a:fld id="{A6670907-AA0F-4ED3-ACC0-17AF94F54CE3}" type="datetimeFigureOut">
              <a:rPr lang="ja-JP" altLang="en-US"/>
              <a:pPr>
                <a:defRPr/>
              </a:pPr>
              <a:t>2026/2/9</a:t>
            </a:fld>
            <a:endParaRPr lang="ja-JP" altLang="en-US"/>
          </a:p>
        </p:txBody>
      </p:sp>
      <p:sp>
        <p:nvSpPr>
          <p:cNvPr id="8" name="フッター プレースホルダー 4">
            <a:extLst>
              <a:ext uri="{FF2B5EF4-FFF2-40B4-BE49-F238E27FC236}">
                <a16:creationId xmlns:a16="http://schemas.microsoft.com/office/drawing/2014/main" id="{8920F967-98D3-465B-98BF-3B3DD78FE479}"/>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51D217D5-F233-42DF-8BA3-C350C8D54354}"/>
              </a:ext>
            </a:extLst>
          </p:cNvPr>
          <p:cNvSpPr>
            <a:spLocks noGrp="1"/>
          </p:cNvSpPr>
          <p:nvPr>
            <p:ph type="sldNum" sz="quarter" idx="12"/>
          </p:nvPr>
        </p:nvSpPr>
        <p:spPr/>
        <p:txBody>
          <a:bodyPr/>
          <a:lstStyle>
            <a:lvl1pPr>
              <a:defRPr/>
            </a:lvl1pPr>
          </a:lstStyle>
          <a:p>
            <a:pPr>
              <a:defRPr/>
            </a:pPr>
            <a:fld id="{A4BAEE67-F0D1-4F42-BDAF-DAAD59B0AE6B}" type="slidenum">
              <a:rPr lang="ja-JP" altLang="en-US"/>
              <a:pPr>
                <a:defRPr/>
              </a:pPr>
              <a:t>‹#›</a:t>
            </a:fld>
            <a:endParaRPr lang="ja-JP" altLang="en-US"/>
          </a:p>
        </p:txBody>
      </p:sp>
    </p:spTree>
    <p:extLst>
      <p:ext uri="{BB962C8B-B14F-4D97-AF65-F5344CB8AC3E}">
        <p14:creationId xmlns:p14="http://schemas.microsoft.com/office/powerpoint/2010/main" val="327776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E6483794-B395-4692-A48E-5D6EFF720A3F}"/>
              </a:ext>
            </a:extLst>
          </p:cNvPr>
          <p:cNvSpPr>
            <a:spLocks noGrp="1"/>
          </p:cNvSpPr>
          <p:nvPr>
            <p:ph type="dt" sz="half" idx="10"/>
          </p:nvPr>
        </p:nvSpPr>
        <p:spPr/>
        <p:txBody>
          <a:bodyPr/>
          <a:lstStyle>
            <a:lvl1pPr>
              <a:defRPr/>
            </a:lvl1pPr>
          </a:lstStyle>
          <a:p>
            <a:pPr>
              <a:defRPr/>
            </a:pPr>
            <a:fld id="{954F5C9C-EC0C-41C7-A344-B060D07E2540}" type="datetimeFigureOut">
              <a:rPr lang="ja-JP" altLang="en-US"/>
              <a:pPr>
                <a:defRPr/>
              </a:pPr>
              <a:t>2026/2/9</a:t>
            </a:fld>
            <a:endParaRPr lang="ja-JP" altLang="en-US"/>
          </a:p>
        </p:txBody>
      </p:sp>
      <p:sp>
        <p:nvSpPr>
          <p:cNvPr id="4" name="フッター プレースホルダー 4">
            <a:extLst>
              <a:ext uri="{FF2B5EF4-FFF2-40B4-BE49-F238E27FC236}">
                <a16:creationId xmlns:a16="http://schemas.microsoft.com/office/drawing/2014/main" id="{9C4232FD-40A4-482A-AE45-219D328B9016}"/>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24267766-2B0A-43F5-9DAF-F929DAAD5557}"/>
              </a:ext>
            </a:extLst>
          </p:cNvPr>
          <p:cNvSpPr>
            <a:spLocks noGrp="1"/>
          </p:cNvSpPr>
          <p:nvPr>
            <p:ph type="sldNum" sz="quarter" idx="12"/>
          </p:nvPr>
        </p:nvSpPr>
        <p:spPr/>
        <p:txBody>
          <a:bodyPr/>
          <a:lstStyle>
            <a:lvl1pPr>
              <a:defRPr/>
            </a:lvl1pPr>
          </a:lstStyle>
          <a:p>
            <a:pPr>
              <a:defRPr/>
            </a:pPr>
            <a:fld id="{24B2053A-72CA-4530-ACFC-6527ECAD0602}" type="slidenum">
              <a:rPr lang="ja-JP" altLang="en-US"/>
              <a:pPr>
                <a:defRPr/>
              </a:pPr>
              <a:t>‹#›</a:t>
            </a:fld>
            <a:endParaRPr lang="ja-JP" altLang="en-US"/>
          </a:p>
        </p:txBody>
      </p:sp>
    </p:spTree>
    <p:extLst>
      <p:ext uri="{BB962C8B-B14F-4D97-AF65-F5344CB8AC3E}">
        <p14:creationId xmlns:p14="http://schemas.microsoft.com/office/powerpoint/2010/main" val="1453488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2D250E5B-47E7-4CEC-B10A-F01FFC313A32}"/>
              </a:ext>
            </a:extLst>
          </p:cNvPr>
          <p:cNvSpPr>
            <a:spLocks noGrp="1"/>
          </p:cNvSpPr>
          <p:nvPr>
            <p:ph type="dt" sz="half" idx="10"/>
          </p:nvPr>
        </p:nvSpPr>
        <p:spPr/>
        <p:txBody>
          <a:bodyPr/>
          <a:lstStyle>
            <a:lvl1pPr>
              <a:defRPr/>
            </a:lvl1pPr>
          </a:lstStyle>
          <a:p>
            <a:pPr>
              <a:defRPr/>
            </a:pPr>
            <a:fld id="{18FCDDDE-063E-4153-9E04-6C6BFC95068D}" type="datetimeFigureOut">
              <a:rPr lang="ja-JP" altLang="en-US"/>
              <a:pPr>
                <a:defRPr/>
              </a:pPr>
              <a:t>2026/2/9</a:t>
            </a:fld>
            <a:endParaRPr lang="ja-JP" altLang="en-US"/>
          </a:p>
        </p:txBody>
      </p:sp>
      <p:sp>
        <p:nvSpPr>
          <p:cNvPr id="3" name="フッター プレースホルダー 4">
            <a:extLst>
              <a:ext uri="{FF2B5EF4-FFF2-40B4-BE49-F238E27FC236}">
                <a16:creationId xmlns:a16="http://schemas.microsoft.com/office/drawing/2014/main" id="{09CC06DC-5A80-4653-A90C-39D0F37FA4E1}"/>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BB1F719A-CD1B-4CB0-8954-F2D66AE10D0F}"/>
              </a:ext>
            </a:extLst>
          </p:cNvPr>
          <p:cNvSpPr>
            <a:spLocks noGrp="1"/>
          </p:cNvSpPr>
          <p:nvPr>
            <p:ph type="sldNum" sz="quarter" idx="12"/>
          </p:nvPr>
        </p:nvSpPr>
        <p:spPr/>
        <p:txBody>
          <a:bodyPr/>
          <a:lstStyle>
            <a:lvl1pPr>
              <a:defRPr/>
            </a:lvl1pPr>
          </a:lstStyle>
          <a:p>
            <a:pPr>
              <a:defRPr/>
            </a:pPr>
            <a:fld id="{BE032A54-BF37-40E6-96D7-76CC3DD75227}" type="slidenum">
              <a:rPr lang="ja-JP" altLang="en-US"/>
              <a:pPr>
                <a:defRPr/>
              </a:pPr>
              <a:t>‹#›</a:t>
            </a:fld>
            <a:endParaRPr lang="ja-JP" altLang="en-US"/>
          </a:p>
        </p:txBody>
      </p:sp>
    </p:spTree>
    <p:extLst>
      <p:ext uri="{BB962C8B-B14F-4D97-AF65-F5344CB8AC3E}">
        <p14:creationId xmlns:p14="http://schemas.microsoft.com/office/powerpoint/2010/main" val="21614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E6934491-624B-455F-B965-F2B7182C8005}"/>
              </a:ext>
            </a:extLst>
          </p:cNvPr>
          <p:cNvSpPr>
            <a:spLocks noGrp="1"/>
          </p:cNvSpPr>
          <p:nvPr>
            <p:ph type="dt" sz="half" idx="10"/>
          </p:nvPr>
        </p:nvSpPr>
        <p:spPr/>
        <p:txBody>
          <a:bodyPr/>
          <a:lstStyle>
            <a:lvl1pPr>
              <a:defRPr/>
            </a:lvl1pPr>
          </a:lstStyle>
          <a:p>
            <a:pPr>
              <a:defRPr/>
            </a:pPr>
            <a:fld id="{2001F7B2-CFF4-4452-AA3A-C19868BBFE5A}" type="datetimeFigureOut">
              <a:rPr lang="ja-JP" altLang="en-US"/>
              <a:pPr>
                <a:defRPr/>
              </a:pPr>
              <a:t>2026/2/9</a:t>
            </a:fld>
            <a:endParaRPr lang="ja-JP" altLang="en-US"/>
          </a:p>
        </p:txBody>
      </p:sp>
      <p:sp>
        <p:nvSpPr>
          <p:cNvPr id="6" name="フッター プレースホルダー 4">
            <a:extLst>
              <a:ext uri="{FF2B5EF4-FFF2-40B4-BE49-F238E27FC236}">
                <a16:creationId xmlns:a16="http://schemas.microsoft.com/office/drawing/2014/main" id="{A4C067AC-E260-4BB8-B3D6-6E1B4338C0A2}"/>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15C5C4B6-78F7-44EC-A30F-98C2CBFDAA8C}"/>
              </a:ext>
            </a:extLst>
          </p:cNvPr>
          <p:cNvSpPr>
            <a:spLocks noGrp="1"/>
          </p:cNvSpPr>
          <p:nvPr>
            <p:ph type="sldNum" sz="quarter" idx="12"/>
          </p:nvPr>
        </p:nvSpPr>
        <p:spPr/>
        <p:txBody>
          <a:bodyPr/>
          <a:lstStyle>
            <a:lvl1pPr>
              <a:defRPr/>
            </a:lvl1pPr>
          </a:lstStyle>
          <a:p>
            <a:pPr>
              <a:defRPr/>
            </a:pPr>
            <a:fld id="{E57EC5FE-B4C0-40D3-8ABC-BE55E867A9F9}" type="slidenum">
              <a:rPr lang="ja-JP" altLang="en-US"/>
              <a:pPr>
                <a:defRPr/>
              </a:pPr>
              <a:t>‹#›</a:t>
            </a:fld>
            <a:endParaRPr lang="ja-JP" altLang="en-US"/>
          </a:p>
        </p:txBody>
      </p:sp>
    </p:spTree>
    <p:extLst>
      <p:ext uri="{BB962C8B-B14F-4D97-AF65-F5344CB8AC3E}">
        <p14:creationId xmlns:p14="http://schemas.microsoft.com/office/powerpoint/2010/main" val="246221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BA0C79CC-8E7F-471E-9D7E-056C16DCCB4F}"/>
              </a:ext>
            </a:extLst>
          </p:cNvPr>
          <p:cNvSpPr>
            <a:spLocks noGrp="1"/>
          </p:cNvSpPr>
          <p:nvPr>
            <p:ph type="dt" sz="half" idx="10"/>
          </p:nvPr>
        </p:nvSpPr>
        <p:spPr/>
        <p:txBody>
          <a:bodyPr/>
          <a:lstStyle>
            <a:lvl1pPr>
              <a:defRPr/>
            </a:lvl1pPr>
          </a:lstStyle>
          <a:p>
            <a:pPr>
              <a:defRPr/>
            </a:pPr>
            <a:fld id="{11EEBFF9-26BD-493C-AD5E-FEB36FDD36C9}" type="datetimeFigureOut">
              <a:rPr lang="ja-JP" altLang="en-US"/>
              <a:pPr>
                <a:defRPr/>
              </a:pPr>
              <a:t>2026/2/9</a:t>
            </a:fld>
            <a:endParaRPr lang="ja-JP" altLang="en-US"/>
          </a:p>
        </p:txBody>
      </p:sp>
      <p:sp>
        <p:nvSpPr>
          <p:cNvPr id="6" name="フッター プレースホルダー 4">
            <a:extLst>
              <a:ext uri="{FF2B5EF4-FFF2-40B4-BE49-F238E27FC236}">
                <a16:creationId xmlns:a16="http://schemas.microsoft.com/office/drawing/2014/main" id="{643D6240-8450-45BB-8E09-D54EE95AAA46}"/>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ECC0F2B6-8A47-4D6A-8409-73C854A3D472}"/>
              </a:ext>
            </a:extLst>
          </p:cNvPr>
          <p:cNvSpPr>
            <a:spLocks noGrp="1"/>
          </p:cNvSpPr>
          <p:nvPr>
            <p:ph type="sldNum" sz="quarter" idx="12"/>
          </p:nvPr>
        </p:nvSpPr>
        <p:spPr/>
        <p:txBody>
          <a:bodyPr/>
          <a:lstStyle>
            <a:lvl1pPr>
              <a:defRPr/>
            </a:lvl1pPr>
          </a:lstStyle>
          <a:p>
            <a:pPr>
              <a:defRPr/>
            </a:pPr>
            <a:fld id="{EF3B5BF2-4D1E-41E1-A771-68163D1F1C60}" type="slidenum">
              <a:rPr lang="ja-JP" altLang="en-US"/>
              <a:pPr>
                <a:defRPr/>
              </a:pPr>
              <a:t>‹#›</a:t>
            </a:fld>
            <a:endParaRPr lang="ja-JP" altLang="en-US"/>
          </a:p>
        </p:txBody>
      </p:sp>
    </p:spTree>
    <p:extLst>
      <p:ext uri="{BB962C8B-B14F-4D97-AF65-F5344CB8AC3E}">
        <p14:creationId xmlns:p14="http://schemas.microsoft.com/office/powerpoint/2010/main" val="1001284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6DC18CD0-90ED-41BF-8384-38B5CEA67A74}"/>
              </a:ext>
            </a:extLst>
          </p:cNvPr>
          <p:cNvSpPr>
            <a:spLocks noGrp="1" noChangeArrowheads="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7774FC97-5714-42D5-B583-A844869EED2C}"/>
              </a:ext>
            </a:extLst>
          </p:cNvPr>
          <p:cNvSpPr>
            <a:spLocks noGrp="1" noChangeArrowheads="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14BBA88-1C77-40E0-B15D-0FBF6C184AB2}"/>
              </a:ext>
            </a:extLst>
          </p:cNvPr>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ea typeface="+mn-ea"/>
              </a:defRPr>
            </a:lvl1pPr>
          </a:lstStyle>
          <a:p>
            <a:pPr>
              <a:defRPr/>
            </a:pPr>
            <a:fld id="{2EE2029D-D38C-4A7F-8F71-2854D4916CE7}" type="datetimeFigureOut">
              <a:rPr lang="ja-JP" altLang="en-US"/>
              <a:pPr>
                <a:defRPr/>
              </a:pPr>
              <a:t>2026/2/9</a:t>
            </a:fld>
            <a:endParaRPr lang="ja-JP" altLang="en-US"/>
          </a:p>
        </p:txBody>
      </p:sp>
      <p:sp>
        <p:nvSpPr>
          <p:cNvPr id="5" name="フッター プレースホルダー 4">
            <a:extLst>
              <a:ext uri="{FF2B5EF4-FFF2-40B4-BE49-F238E27FC236}">
                <a16:creationId xmlns:a16="http://schemas.microsoft.com/office/drawing/2014/main" id="{B07FA15E-C7C8-4F43-A9DC-36C1E96E7368}"/>
              </a:ext>
            </a:extLst>
          </p:cNvPr>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75EFAE75-AF6F-4A74-866C-86F70709F679}"/>
              </a:ext>
            </a:extLst>
          </p:cNvPr>
          <p:cNvSpPr>
            <a:spLocks noGrp="1"/>
          </p:cNvSpPr>
          <p:nvPr>
            <p:ph type="sldNum" sz="quarter" idx="4"/>
          </p:nvPr>
        </p:nvSpPr>
        <p:spPr>
          <a:xfrm>
            <a:off x="4914900" y="9182100"/>
            <a:ext cx="1600200" cy="527050"/>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ea typeface="+mn-ea"/>
              </a:defRPr>
            </a:lvl1pPr>
          </a:lstStyle>
          <a:p>
            <a:pPr>
              <a:defRPr/>
            </a:pPr>
            <a:fld id="{A2D0E0DA-53DE-482A-864A-C8B690BB335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1"/>
          </a:solidFill>
          <a:latin typeface="+mj-lt"/>
          <a:ea typeface="+mj-ea"/>
          <a:cs typeface="+mj-cs"/>
        </a:defRPr>
      </a:lvl1pPr>
      <a:lvl2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fontAlgn="base">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EBFFFF"/>
            </a:gs>
            <a:gs pos="50000">
              <a:srgbClr val="FFFFFF"/>
            </a:gs>
            <a:gs pos="100000">
              <a:srgbClr val="E5FFFF"/>
            </a:gs>
          </a:gsLst>
          <a:lin ang="5400000"/>
        </a:gradFill>
        <a:effectLst/>
      </p:bgPr>
    </p:bg>
    <p:spTree>
      <p:nvGrpSpPr>
        <p:cNvPr id="1" name=""/>
        <p:cNvGrpSpPr/>
        <p:nvPr/>
      </p:nvGrpSpPr>
      <p:grpSpPr>
        <a:xfrm>
          <a:off x="0" y="0"/>
          <a:ext cx="0" cy="0"/>
          <a:chOff x="0" y="0"/>
          <a:chExt cx="0" cy="0"/>
        </a:xfrm>
      </p:grpSpPr>
      <p:sp>
        <p:nvSpPr>
          <p:cNvPr id="3" name="角丸四角形 2">
            <a:extLst>
              <a:ext uri="{FF2B5EF4-FFF2-40B4-BE49-F238E27FC236}">
                <a16:creationId xmlns:a16="http://schemas.microsoft.com/office/drawing/2014/main" id="{1D1DD354-AC92-4B43-8978-9F7065BDD548}"/>
              </a:ext>
            </a:extLst>
          </p:cNvPr>
          <p:cNvSpPr/>
          <p:nvPr/>
        </p:nvSpPr>
        <p:spPr>
          <a:xfrm>
            <a:off x="260350" y="5999163"/>
            <a:ext cx="6337300" cy="2193925"/>
          </a:xfrm>
          <a:prstGeom prst="roundRect">
            <a:avLst>
              <a:gd name="adj" fmla="val 8576"/>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051" name="テキスト ボックス 3">
            <a:extLst>
              <a:ext uri="{FF2B5EF4-FFF2-40B4-BE49-F238E27FC236}">
                <a16:creationId xmlns:a16="http://schemas.microsoft.com/office/drawing/2014/main" id="{1A918FB2-114B-4331-B81C-7A2BEAD41CA3}"/>
              </a:ext>
            </a:extLst>
          </p:cNvPr>
          <p:cNvSpPr txBox="1">
            <a:spLocks noChangeArrowheads="1"/>
          </p:cNvSpPr>
          <p:nvPr/>
        </p:nvSpPr>
        <p:spPr bwMode="auto">
          <a:xfrm>
            <a:off x="1497882" y="18716"/>
            <a:ext cx="396775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3200" dirty="0">
                <a:solidFill>
                  <a:srgbClr val="006600"/>
                </a:solidFill>
                <a:latin typeface="游ゴシック" panose="020B0400000000000000" pitchFamily="50" charset="-128"/>
                <a:ea typeface="游ゴシック" panose="020B0400000000000000" pitchFamily="50" charset="-128"/>
              </a:rPr>
              <a:t>学生の健康白書</a:t>
            </a:r>
            <a:r>
              <a:rPr lang="en-US" altLang="ja-JP" sz="3200" dirty="0">
                <a:solidFill>
                  <a:srgbClr val="006600"/>
                </a:solidFill>
                <a:latin typeface="游ゴシック" panose="020B0400000000000000" pitchFamily="50" charset="-128"/>
                <a:ea typeface="游ゴシック" panose="020B0400000000000000" pitchFamily="50" charset="-128"/>
              </a:rPr>
              <a:t>2026</a:t>
            </a:r>
            <a:endParaRPr lang="ja-JP" altLang="en-US" sz="3200" dirty="0">
              <a:solidFill>
                <a:srgbClr val="006600"/>
              </a:solidFill>
              <a:latin typeface="游ゴシック" panose="020B0400000000000000" pitchFamily="50" charset="-128"/>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00B4FC88-CA25-4ACB-A41F-5811E11D2435}"/>
              </a:ext>
            </a:extLst>
          </p:cNvPr>
          <p:cNvSpPr txBox="1"/>
          <p:nvPr/>
        </p:nvSpPr>
        <p:spPr>
          <a:xfrm>
            <a:off x="240878" y="477287"/>
            <a:ext cx="6481763" cy="1104918"/>
          </a:xfrm>
          <a:prstGeom prst="rect">
            <a:avLst/>
          </a:prstGeom>
          <a:noFill/>
        </p:spPr>
        <p:txBody>
          <a:bodyPr>
            <a:spAutoFit/>
          </a:bodyPr>
          <a:lstStyle/>
          <a:p>
            <a:pPr eaLnBrk="1" fontAlgn="auto" hangingPunct="1">
              <a:lnSpc>
                <a:spcPts val="1600"/>
              </a:lnSpc>
              <a:spcBef>
                <a:spcPts val="0"/>
              </a:spcBef>
              <a:spcAft>
                <a:spcPts val="0"/>
              </a:spcAft>
              <a:defRPr/>
            </a:pPr>
            <a:r>
              <a:rPr lang="ja-JP" altLang="en-US" sz="1050" dirty="0">
                <a:latin typeface="游ゴシック" panose="020B0400000000000000" pitchFamily="50" charset="-128"/>
                <a:ea typeface="游ゴシック" panose="020B0400000000000000" pitchFamily="50" charset="-128"/>
              </a:rPr>
              <a:t>全国の国立大学法人の保健管理センターが共同して、</a:t>
            </a:r>
            <a:r>
              <a:rPr lang="en-US" altLang="ja-JP" sz="1050" dirty="0">
                <a:latin typeface="游ゴシック" panose="020B0400000000000000" pitchFamily="50" charset="-128"/>
                <a:ea typeface="游ゴシック" panose="020B0400000000000000" pitchFamily="50" charset="-128"/>
              </a:rPr>
              <a:t>5</a:t>
            </a:r>
            <a:r>
              <a:rPr lang="ja-JP" altLang="en-US" sz="1050" dirty="0">
                <a:latin typeface="游ゴシック" panose="020B0400000000000000" pitchFamily="50" charset="-128"/>
                <a:ea typeface="游ゴシック" panose="020B0400000000000000" pitchFamily="50" charset="-128"/>
              </a:rPr>
              <a:t>年毎に定期健康診断のデータを集計し、</a:t>
            </a:r>
            <a:r>
              <a:rPr lang="en-US" altLang="ja-JP" sz="1050" dirty="0">
                <a:latin typeface="游ゴシック" panose="020B0400000000000000" pitchFamily="50" charset="-128"/>
                <a:ea typeface="游ゴシック" panose="020B0400000000000000" pitchFamily="50" charset="-128"/>
              </a:rPr>
              <a:t>10</a:t>
            </a:r>
            <a:r>
              <a:rPr lang="ja-JP" altLang="en-US" sz="1050" dirty="0">
                <a:latin typeface="游ゴシック" panose="020B0400000000000000" pitchFamily="50" charset="-128"/>
                <a:ea typeface="游ゴシック" panose="020B0400000000000000" pitchFamily="50" charset="-128"/>
              </a:rPr>
              <a:t>年毎に「学生生活アンケート」を行い、学生の健康白書を作っています。今回は</a:t>
            </a:r>
            <a:r>
              <a:rPr lang="ja-JP" altLang="en-US" sz="1050">
                <a:latin typeface="游ゴシック" panose="020B0400000000000000" pitchFamily="50" charset="-128"/>
                <a:ea typeface="游ゴシック" panose="020B0400000000000000" pitchFamily="50" charset="-128"/>
              </a:rPr>
              <a:t>この両者の調査を行います。</a:t>
            </a:r>
            <a:r>
              <a:rPr lang="ja-JP" altLang="en-US" sz="1050" dirty="0">
                <a:latin typeface="游ゴシック" panose="020B0400000000000000" pitchFamily="50" charset="-128"/>
                <a:ea typeface="游ゴシック" panose="020B0400000000000000" pitchFamily="50" charset="-128"/>
              </a:rPr>
              <a:t>大学生と大学院生の精神・身体の健康状態を把握して、よりよい健康管理のための基礎的な資料を提供することが目的です。過去の健康白書はインターネット上に公開されています。（</a:t>
            </a:r>
            <a:r>
              <a:rPr lang="en-US" altLang="ja-JP" sz="1050" dirty="0">
                <a:latin typeface="游ゴシック" panose="020B0400000000000000" pitchFamily="50" charset="-128"/>
                <a:ea typeface="游ゴシック" panose="020B0400000000000000" pitchFamily="50" charset="-128"/>
              </a:rPr>
              <a:t>http://www.htc.nagoya-u.ac.jp/hokenkanri/hakusho/</a:t>
            </a:r>
            <a:r>
              <a:rPr lang="ja-JP" altLang="en-US" sz="1050" dirty="0">
                <a:latin typeface="游ゴシック" panose="020B0400000000000000" pitchFamily="50" charset="-128"/>
                <a:ea typeface="游ゴシック" panose="020B0400000000000000" pitchFamily="50" charset="-128"/>
              </a:rPr>
              <a:t>）</a:t>
            </a:r>
            <a:endParaRPr lang="en-US" altLang="ja-JP" sz="1050" dirty="0">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AFC7EFA9-031A-4507-B518-0F8EBCFB332B}"/>
              </a:ext>
            </a:extLst>
          </p:cNvPr>
          <p:cNvSpPr txBox="1"/>
          <p:nvPr/>
        </p:nvSpPr>
        <p:spPr>
          <a:xfrm>
            <a:off x="260350" y="8289925"/>
            <a:ext cx="6481763" cy="1558925"/>
          </a:xfrm>
          <a:prstGeom prst="rect">
            <a:avLst/>
          </a:prstGeom>
          <a:noFill/>
        </p:spPr>
        <p:txBody>
          <a:bodyPr>
            <a:spAutoFit/>
          </a:bodyPr>
          <a:lstStyle/>
          <a:p>
            <a:pPr eaLnBrk="1" fontAlgn="auto" hangingPunct="1">
              <a:lnSpc>
                <a:spcPts val="1600"/>
              </a:lnSpc>
              <a:spcBef>
                <a:spcPts val="0"/>
              </a:spcBef>
              <a:spcAft>
                <a:spcPts val="0"/>
              </a:spcAft>
              <a:defRPr/>
            </a:pPr>
            <a:r>
              <a:rPr lang="ja-JP" altLang="en-US" sz="1050" dirty="0">
                <a:latin typeface="游ゴシック" panose="020B0400000000000000" pitchFamily="50" charset="-128"/>
                <a:ea typeface="游ゴシック" panose="020B0400000000000000" pitchFamily="50" charset="-128"/>
              </a:rPr>
              <a:t>健康白書の作成には、氏名、生年月日など個人を特定できる部分を削除したデータが用いられます。文部科学省および厚生労働省の「人を対象とする医学系研究に関する倫理指針」に基づいており、</a:t>
            </a:r>
            <a:r>
              <a:rPr lang="zh-CN" altLang="en-US" sz="1050" dirty="0">
                <a:latin typeface="游ゴシック" panose="020B0400000000000000" pitchFamily="50" charset="-128"/>
                <a:ea typeface="游ゴシック" panose="020B0400000000000000" pitchFamily="50" charset="-128"/>
              </a:rPr>
              <a:t>名古屋大学医学部生命倫理審査委員会</a:t>
            </a:r>
            <a:r>
              <a:rPr lang="ja-JP" altLang="en-US" sz="1050" dirty="0">
                <a:latin typeface="游ゴシック" panose="020B0400000000000000" pitchFamily="50" charset="-128"/>
                <a:ea typeface="游ゴシック" panose="020B0400000000000000" pitchFamily="50" charset="-128"/>
              </a:rPr>
              <a:t>の承認を受けています。もし、あなたの情報が集計に用いられることについてご了承いただけない場合は除外しますので、お申出ください。不利益が生じることはありません。但し、研究事務局（名古屋大学）でデータが集計されて以降は除外することはできません。</a:t>
            </a:r>
            <a:endParaRPr lang="en-US" altLang="ja-JP" sz="1050" dirty="0">
              <a:latin typeface="游ゴシック" panose="020B0400000000000000" pitchFamily="50" charset="-128"/>
              <a:ea typeface="游ゴシック" panose="020B0400000000000000" pitchFamily="50" charset="-128"/>
            </a:endParaRPr>
          </a:p>
          <a:p>
            <a:pPr eaLnBrk="1" fontAlgn="auto" hangingPunct="1">
              <a:lnSpc>
                <a:spcPts val="1800"/>
              </a:lnSpc>
              <a:spcBef>
                <a:spcPts val="0"/>
              </a:spcBef>
              <a:spcAft>
                <a:spcPts val="0"/>
              </a:spcAft>
              <a:defRPr/>
            </a:pPr>
            <a:r>
              <a:rPr lang="en-US" altLang="ja-JP" sz="1050" dirty="0">
                <a:latin typeface="游ゴシック" panose="020B0400000000000000" pitchFamily="50" charset="-128"/>
                <a:ea typeface="游ゴシック" panose="020B0400000000000000" pitchFamily="50" charset="-128"/>
              </a:rPr>
              <a:t>			</a:t>
            </a:r>
            <a:r>
              <a:rPr lang="ja-JP" altLang="en-US" sz="1050" dirty="0">
                <a:latin typeface="游ゴシック" panose="020B0400000000000000" pitchFamily="50" charset="-128"/>
                <a:ea typeface="游ゴシック" panose="020B0400000000000000" pitchFamily="50" charset="-128"/>
              </a:rPr>
              <a:t>　　　　　　一般社団法人　国立大学保健管理施設協議会</a:t>
            </a:r>
            <a:endParaRPr lang="en-US" altLang="ja-JP" sz="1050" dirty="0">
              <a:latin typeface="游ゴシック" panose="020B0400000000000000" pitchFamily="50" charset="-128"/>
              <a:ea typeface="游ゴシック" panose="020B0400000000000000" pitchFamily="50" charset="-128"/>
            </a:endParaRPr>
          </a:p>
          <a:p>
            <a:pPr eaLnBrk="1" fontAlgn="auto" hangingPunct="1">
              <a:lnSpc>
                <a:spcPts val="1800"/>
              </a:lnSpc>
              <a:spcBef>
                <a:spcPts val="0"/>
              </a:spcBef>
              <a:spcAft>
                <a:spcPts val="0"/>
              </a:spcAft>
              <a:defRPr/>
            </a:pPr>
            <a:r>
              <a:rPr lang="en-US" altLang="ja-JP" sz="1050" dirty="0">
                <a:latin typeface="游ゴシック" panose="020B0400000000000000" pitchFamily="50" charset="-128"/>
                <a:ea typeface="游ゴシック" panose="020B0400000000000000" pitchFamily="50" charset="-128"/>
              </a:rPr>
              <a:t>			</a:t>
            </a:r>
            <a:r>
              <a:rPr lang="ja-JP" altLang="en-US" sz="1050" dirty="0">
                <a:latin typeface="游ゴシック" panose="020B0400000000000000" pitchFamily="50" charset="-128"/>
                <a:ea typeface="游ゴシック" panose="020B0400000000000000" pitchFamily="50" charset="-128"/>
              </a:rPr>
              <a:t>　　　　　　（問い合せ先：各大学の保健管理センター）</a:t>
            </a:r>
            <a:endParaRPr lang="en-US" altLang="ja-JP" sz="1050" dirty="0">
              <a:latin typeface="游ゴシック" panose="020B0400000000000000" pitchFamily="50" charset="-128"/>
              <a:ea typeface="游ゴシック" panose="020B0400000000000000" pitchFamily="50" charset="-128"/>
            </a:endParaRPr>
          </a:p>
        </p:txBody>
      </p:sp>
      <p:sp>
        <p:nvSpPr>
          <p:cNvPr id="2054" name="テキスト ボックス 19">
            <a:extLst>
              <a:ext uri="{FF2B5EF4-FFF2-40B4-BE49-F238E27FC236}">
                <a16:creationId xmlns:a16="http://schemas.microsoft.com/office/drawing/2014/main" id="{61DE2AA2-C7D2-46CF-9BC8-8EB8A95CDEA5}"/>
              </a:ext>
            </a:extLst>
          </p:cNvPr>
          <p:cNvSpPr txBox="1">
            <a:spLocks noChangeArrowheads="1"/>
          </p:cNvSpPr>
          <p:nvPr/>
        </p:nvSpPr>
        <p:spPr bwMode="auto">
          <a:xfrm>
            <a:off x="476250" y="7921625"/>
            <a:ext cx="286543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b="1" dirty="0">
                <a:latin typeface="游ゴシック" panose="020B0400000000000000" pitchFamily="50" charset="-128"/>
                <a:ea typeface="游ゴシック" panose="020B0400000000000000" pitchFamily="50" charset="-128"/>
              </a:rPr>
              <a:t>結核の多くは定期健康診断で発見される。</a:t>
            </a:r>
          </a:p>
        </p:txBody>
      </p:sp>
      <p:sp>
        <p:nvSpPr>
          <p:cNvPr id="41" name="角丸四角形 22">
            <a:extLst>
              <a:ext uri="{FF2B5EF4-FFF2-40B4-BE49-F238E27FC236}">
                <a16:creationId xmlns:a16="http://schemas.microsoft.com/office/drawing/2014/main" id="{41A7ED6F-BC11-442C-A37A-F6F2318E286A}"/>
              </a:ext>
            </a:extLst>
          </p:cNvPr>
          <p:cNvSpPr/>
          <p:nvPr/>
        </p:nvSpPr>
        <p:spPr>
          <a:xfrm>
            <a:off x="240878" y="1569566"/>
            <a:ext cx="6337300" cy="2112963"/>
          </a:xfrm>
          <a:prstGeom prst="roundRect">
            <a:avLst>
              <a:gd name="adj" fmla="val 8576"/>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2061" name="テキスト ボックス 49">
            <a:extLst>
              <a:ext uri="{FF2B5EF4-FFF2-40B4-BE49-F238E27FC236}">
                <a16:creationId xmlns:a16="http://schemas.microsoft.com/office/drawing/2014/main" id="{4D4EAE78-72CE-42A7-A7D0-C7432802059E}"/>
              </a:ext>
            </a:extLst>
          </p:cNvPr>
          <p:cNvSpPr txBox="1">
            <a:spLocks noChangeArrowheads="1"/>
          </p:cNvSpPr>
          <p:nvPr/>
        </p:nvSpPr>
        <p:spPr bwMode="auto">
          <a:xfrm>
            <a:off x="3862388" y="7931150"/>
            <a:ext cx="2159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b="1" dirty="0">
                <a:latin typeface="游ゴシック" panose="020B0400000000000000" pitchFamily="50" charset="-128"/>
                <a:ea typeface="游ゴシック" panose="020B0400000000000000" pitchFamily="50" charset="-128"/>
              </a:rPr>
              <a:t>結核は高学年でも発見される。</a:t>
            </a:r>
          </a:p>
        </p:txBody>
      </p:sp>
      <p:sp>
        <p:nvSpPr>
          <p:cNvPr id="2062" name="テキスト ボックス 50">
            <a:extLst>
              <a:ext uri="{FF2B5EF4-FFF2-40B4-BE49-F238E27FC236}">
                <a16:creationId xmlns:a16="http://schemas.microsoft.com/office/drawing/2014/main" id="{45B1B48F-0038-477F-9C04-A9CCA76A4BFF}"/>
              </a:ext>
            </a:extLst>
          </p:cNvPr>
          <p:cNvSpPr txBox="1">
            <a:spLocks noChangeArrowheads="1"/>
          </p:cNvSpPr>
          <p:nvPr/>
        </p:nvSpPr>
        <p:spPr bwMode="auto">
          <a:xfrm>
            <a:off x="5161058" y="6321152"/>
            <a:ext cx="13901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000" dirty="0">
                <a:latin typeface="游ゴシック" panose="020B0400000000000000" pitchFamily="50" charset="-128"/>
                <a:ea typeface="游ゴシック" panose="020B0400000000000000" pitchFamily="50" charset="-128"/>
              </a:rPr>
              <a:t>（白書</a:t>
            </a:r>
            <a:r>
              <a:rPr lang="en-US" altLang="ja-JP" sz="1000" dirty="0">
                <a:latin typeface="游ゴシック" panose="020B0400000000000000" pitchFamily="50" charset="-128"/>
                <a:ea typeface="游ゴシック" panose="020B0400000000000000" pitchFamily="50" charset="-128"/>
              </a:rPr>
              <a:t>2000</a:t>
            </a:r>
            <a:r>
              <a:rPr lang="ja-JP" altLang="en-US" sz="1000" dirty="0">
                <a:latin typeface="游ゴシック" panose="020B0400000000000000" pitchFamily="50" charset="-128"/>
                <a:ea typeface="游ゴシック" panose="020B0400000000000000" pitchFamily="50" charset="-128"/>
              </a:rPr>
              <a:t>～</a:t>
            </a:r>
            <a:r>
              <a:rPr lang="en-US" altLang="ja-JP" sz="1000" dirty="0">
                <a:latin typeface="游ゴシック" panose="020B0400000000000000" pitchFamily="50" charset="-128"/>
                <a:ea typeface="游ゴシック" panose="020B0400000000000000" pitchFamily="50" charset="-128"/>
              </a:rPr>
              <a:t>2021</a:t>
            </a:r>
            <a:r>
              <a:rPr lang="ja-JP" altLang="en-US" sz="1000" dirty="0">
                <a:latin typeface="游ゴシック" panose="020B0400000000000000" pitchFamily="50" charset="-128"/>
                <a:ea typeface="游ゴシック" panose="020B0400000000000000" pitchFamily="50" charset="-128"/>
              </a:rPr>
              <a:t>）</a:t>
            </a:r>
          </a:p>
        </p:txBody>
      </p:sp>
      <p:sp>
        <p:nvSpPr>
          <p:cNvPr id="52" name="角丸四角形 2">
            <a:extLst>
              <a:ext uri="{FF2B5EF4-FFF2-40B4-BE49-F238E27FC236}">
                <a16:creationId xmlns:a16="http://schemas.microsoft.com/office/drawing/2014/main" id="{4FAA2940-61E0-4162-BE34-C8EF8FE3BD26}"/>
              </a:ext>
            </a:extLst>
          </p:cNvPr>
          <p:cNvSpPr/>
          <p:nvPr/>
        </p:nvSpPr>
        <p:spPr>
          <a:xfrm>
            <a:off x="260350" y="3768725"/>
            <a:ext cx="6337300" cy="2159000"/>
          </a:xfrm>
          <a:prstGeom prst="roundRect">
            <a:avLst>
              <a:gd name="adj" fmla="val 8576"/>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graphicFrame>
        <p:nvGraphicFramePr>
          <p:cNvPr id="13" name="グラフ 12">
            <a:extLst>
              <a:ext uri="{FF2B5EF4-FFF2-40B4-BE49-F238E27FC236}">
                <a16:creationId xmlns:a16="http://schemas.microsoft.com/office/drawing/2014/main" id="{8CF16A52-06D2-92F6-D5A2-0C1858245852}"/>
              </a:ext>
            </a:extLst>
          </p:cNvPr>
          <p:cNvGraphicFramePr>
            <a:graphicFrameLocks/>
          </p:cNvGraphicFramePr>
          <p:nvPr>
            <p:extLst>
              <p:ext uri="{D42A27DB-BD31-4B8C-83A1-F6EECF244321}">
                <p14:modId xmlns:p14="http://schemas.microsoft.com/office/powerpoint/2010/main" val="1670737004"/>
              </p:ext>
            </p:extLst>
          </p:nvPr>
        </p:nvGraphicFramePr>
        <p:xfrm>
          <a:off x="377809" y="3440832"/>
          <a:ext cx="2019002" cy="259418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グラフ 19">
            <a:extLst>
              <a:ext uri="{FF2B5EF4-FFF2-40B4-BE49-F238E27FC236}">
                <a16:creationId xmlns:a16="http://schemas.microsoft.com/office/drawing/2014/main" id="{E864B8A4-6404-9C0F-FF25-A747B2EDFD15}"/>
              </a:ext>
            </a:extLst>
          </p:cNvPr>
          <p:cNvGraphicFramePr>
            <a:graphicFrameLocks/>
          </p:cNvGraphicFramePr>
          <p:nvPr>
            <p:extLst>
              <p:ext uri="{D42A27DB-BD31-4B8C-83A1-F6EECF244321}">
                <p14:modId xmlns:p14="http://schemas.microsoft.com/office/powerpoint/2010/main" val="1040851666"/>
              </p:ext>
            </p:extLst>
          </p:nvPr>
        </p:nvGraphicFramePr>
        <p:xfrm>
          <a:off x="722557" y="1271809"/>
          <a:ext cx="2523698" cy="25165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a:extLst>
              <a:ext uri="{FF2B5EF4-FFF2-40B4-BE49-F238E27FC236}">
                <a16:creationId xmlns:a16="http://schemas.microsoft.com/office/drawing/2014/main" id="{2F8892DF-DACB-0D01-0972-3091D4D53AA8}"/>
              </a:ext>
            </a:extLst>
          </p:cNvPr>
          <p:cNvGraphicFramePr>
            <a:graphicFrameLocks/>
          </p:cNvGraphicFramePr>
          <p:nvPr>
            <p:extLst>
              <p:ext uri="{D42A27DB-BD31-4B8C-83A1-F6EECF244321}">
                <p14:modId xmlns:p14="http://schemas.microsoft.com/office/powerpoint/2010/main" val="554831736"/>
              </p:ext>
            </p:extLst>
          </p:nvPr>
        </p:nvGraphicFramePr>
        <p:xfrm>
          <a:off x="2304717" y="3440832"/>
          <a:ext cx="2027238" cy="259418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グラフ 20">
            <a:extLst>
              <a:ext uri="{FF2B5EF4-FFF2-40B4-BE49-F238E27FC236}">
                <a16:creationId xmlns:a16="http://schemas.microsoft.com/office/drawing/2014/main" id="{4CEC18EF-6F6E-1BB0-C8CF-B3B73D844924}"/>
              </a:ext>
            </a:extLst>
          </p:cNvPr>
          <p:cNvGraphicFramePr>
            <a:graphicFrameLocks/>
          </p:cNvGraphicFramePr>
          <p:nvPr>
            <p:extLst>
              <p:ext uri="{D42A27DB-BD31-4B8C-83A1-F6EECF244321}">
                <p14:modId xmlns:p14="http://schemas.microsoft.com/office/powerpoint/2010/main" val="1125891258"/>
              </p:ext>
            </p:extLst>
          </p:nvPr>
        </p:nvGraphicFramePr>
        <p:xfrm>
          <a:off x="3326304" y="1259330"/>
          <a:ext cx="2529816" cy="254154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グラフ 16">
            <a:extLst>
              <a:ext uri="{FF2B5EF4-FFF2-40B4-BE49-F238E27FC236}">
                <a16:creationId xmlns:a16="http://schemas.microsoft.com/office/drawing/2014/main" id="{9816BC52-67EA-0022-F6DE-F41481D2EE43}"/>
              </a:ext>
            </a:extLst>
          </p:cNvPr>
          <p:cNvGraphicFramePr>
            <a:graphicFrameLocks/>
          </p:cNvGraphicFramePr>
          <p:nvPr>
            <p:extLst>
              <p:ext uri="{D42A27DB-BD31-4B8C-83A1-F6EECF244321}">
                <p14:modId xmlns:p14="http://schemas.microsoft.com/office/powerpoint/2010/main" val="3464774964"/>
              </p:ext>
            </p:extLst>
          </p:nvPr>
        </p:nvGraphicFramePr>
        <p:xfrm>
          <a:off x="4276872" y="3468748"/>
          <a:ext cx="2057302" cy="2582522"/>
        </p:xfrm>
        <a:graphic>
          <a:graphicData uri="http://schemas.openxmlformats.org/drawingml/2006/chart">
            <c:chart xmlns:c="http://schemas.openxmlformats.org/drawingml/2006/chart" xmlns:r="http://schemas.openxmlformats.org/officeDocument/2006/relationships" r:id="rId6"/>
          </a:graphicData>
        </a:graphic>
      </p:graphicFrame>
      <p:sp>
        <p:nvSpPr>
          <p:cNvPr id="2068" name="テキスト ボックス 56">
            <a:extLst>
              <a:ext uri="{FF2B5EF4-FFF2-40B4-BE49-F238E27FC236}">
                <a16:creationId xmlns:a16="http://schemas.microsoft.com/office/drawing/2014/main" id="{E7C4FB17-4BAA-40CA-BBA9-7C003083380B}"/>
              </a:ext>
            </a:extLst>
          </p:cNvPr>
          <p:cNvSpPr txBox="1">
            <a:spLocks noChangeArrowheads="1"/>
          </p:cNvSpPr>
          <p:nvPr/>
        </p:nvSpPr>
        <p:spPr bwMode="auto">
          <a:xfrm>
            <a:off x="1202609" y="5653410"/>
            <a:ext cx="483978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b="1" dirty="0">
                <a:latin typeface="游ゴシック" panose="020B0400000000000000" pitchFamily="50" charset="-128"/>
                <a:ea typeface="游ゴシック" panose="020B0400000000000000" pitchFamily="50" charset="-128"/>
              </a:rPr>
              <a:t>喫煙や飲酒をしない学生が増え、運動する習慣のある学生は増えている。</a:t>
            </a:r>
          </a:p>
        </p:txBody>
      </p:sp>
      <p:sp>
        <p:nvSpPr>
          <p:cNvPr id="2058" name="テキスト ボックス 46">
            <a:extLst>
              <a:ext uri="{FF2B5EF4-FFF2-40B4-BE49-F238E27FC236}">
                <a16:creationId xmlns:a16="http://schemas.microsoft.com/office/drawing/2014/main" id="{584ED1FC-CFAD-4F9A-B4E9-D8539B7F7D8F}"/>
              </a:ext>
            </a:extLst>
          </p:cNvPr>
          <p:cNvSpPr txBox="1">
            <a:spLocks noChangeArrowheads="1"/>
          </p:cNvSpPr>
          <p:nvPr/>
        </p:nvSpPr>
        <p:spPr bwMode="auto">
          <a:xfrm>
            <a:off x="1779588" y="3395246"/>
            <a:ext cx="314701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b="1" dirty="0">
                <a:latin typeface="游ゴシック" panose="020B0400000000000000" pitchFamily="50" charset="-128"/>
                <a:ea typeface="游ゴシック" panose="020B0400000000000000" pitchFamily="50" charset="-128"/>
              </a:rPr>
              <a:t>男子、女子ともに近年はやせが増加している。</a:t>
            </a:r>
          </a:p>
        </p:txBody>
      </p:sp>
      <p:graphicFrame>
        <p:nvGraphicFramePr>
          <p:cNvPr id="2" name="グラフ 1">
            <a:extLst>
              <a:ext uri="{FF2B5EF4-FFF2-40B4-BE49-F238E27FC236}">
                <a16:creationId xmlns:a16="http://schemas.microsoft.com/office/drawing/2014/main" id="{7D8B87D2-D6C1-7EC0-7B3E-F6E6B608F981}"/>
              </a:ext>
            </a:extLst>
          </p:cNvPr>
          <p:cNvGraphicFramePr>
            <a:graphicFrameLocks/>
          </p:cNvGraphicFramePr>
          <p:nvPr>
            <p:extLst>
              <p:ext uri="{D42A27DB-BD31-4B8C-83A1-F6EECF244321}">
                <p14:modId xmlns:p14="http://schemas.microsoft.com/office/powerpoint/2010/main" val="1183797552"/>
              </p:ext>
            </p:extLst>
          </p:nvPr>
        </p:nvGraphicFramePr>
        <p:xfrm>
          <a:off x="632524" y="6093640"/>
          <a:ext cx="2223232" cy="1679988"/>
        </p:xfrm>
        <a:graphic>
          <a:graphicData uri="http://schemas.openxmlformats.org/drawingml/2006/chart">
            <c:chart xmlns:c="http://schemas.openxmlformats.org/drawingml/2006/chart" xmlns:r="http://schemas.openxmlformats.org/officeDocument/2006/relationships" r:id="rId7"/>
          </a:graphicData>
        </a:graphic>
      </p:graphicFrame>
      <p:sp>
        <p:nvSpPr>
          <p:cNvPr id="4" name="テキスト ボックス 19">
            <a:extLst>
              <a:ext uri="{FF2B5EF4-FFF2-40B4-BE49-F238E27FC236}">
                <a16:creationId xmlns:a16="http://schemas.microsoft.com/office/drawing/2014/main" id="{823A4D2B-18E8-071A-5691-C53C4906E828}"/>
              </a:ext>
            </a:extLst>
          </p:cNvPr>
          <p:cNvSpPr txBox="1">
            <a:spLocks noChangeArrowheads="1"/>
          </p:cNvSpPr>
          <p:nvPr/>
        </p:nvSpPr>
        <p:spPr bwMode="auto">
          <a:xfrm>
            <a:off x="404519" y="6716410"/>
            <a:ext cx="144302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dirty="0">
                <a:latin typeface="游ゴシック" panose="020B0400000000000000" pitchFamily="50" charset="-128"/>
                <a:ea typeface="游ゴシック" panose="020B0400000000000000" pitchFamily="50" charset="-128"/>
              </a:rPr>
              <a:t>健診外発見（</a:t>
            </a:r>
            <a:r>
              <a:rPr lang="en-US" altLang="ja-JP" sz="1100" dirty="0">
                <a:latin typeface="游ゴシック" panose="020B0400000000000000" pitchFamily="50" charset="-128"/>
                <a:ea typeface="游ゴシック" panose="020B0400000000000000" pitchFamily="50" charset="-128"/>
              </a:rPr>
              <a:t>25%</a:t>
            </a:r>
            <a:r>
              <a:rPr lang="ja-JP" altLang="en-US" sz="1100" dirty="0">
                <a:latin typeface="游ゴシック" panose="020B0400000000000000" pitchFamily="50" charset="-128"/>
                <a:ea typeface="游ゴシック" panose="020B0400000000000000" pitchFamily="50" charset="-128"/>
              </a:rPr>
              <a:t>）</a:t>
            </a:r>
          </a:p>
        </p:txBody>
      </p:sp>
      <p:sp>
        <p:nvSpPr>
          <p:cNvPr id="7" name="テキスト ボックス 19">
            <a:extLst>
              <a:ext uri="{FF2B5EF4-FFF2-40B4-BE49-F238E27FC236}">
                <a16:creationId xmlns:a16="http://schemas.microsoft.com/office/drawing/2014/main" id="{7EF54D6F-E370-4341-354F-696EE7C0728A}"/>
              </a:ext>
            </a:extLst>
          </p:cNvPr>
          <p:cNvSpPr txBox="1">
            <a:spLocks noChangeArrowheads="1"/>
          </p:cNvSpPr>
          <p:nvPr/>
        </p:nvSpPr>
        <p:spPr bwMode="auto">
          <a:xfrm>
            <a:off x="1406985" y="7173227"/>
            <a:ext cx="164660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r>
              <a:rPr lang="ja-JP" altLang="en-US" sz="1100" dirty="0">
                <a:latin typeface="游ゴシック" panose="020B0400000000000000" pitchFamily="50" charset="-128"/>
                <a:ea typeface="游ゴシック" panose="020B0400000000000000" pitchFamily="50" charset="-128"/>
              </a:rPr>
              <a:t>定期健診発見（</a:t>
            </a:r>
            <a:r>
              <a:rPr lang="en-US" altLang="ja-JP" sz="1100" dirty="0">
                <a:latin typeface="游ゴシック" panose="020B0400000000000000" pitchFamily="50" charset="-128"/>
                <a:ea typeface="游ゴシック" panose="020B0400000000000000" pitchFamily="50" charset="-128"/>
              </a:rPr>
              <a:t>75%</a:t>
            </a:r>
            <a:r>
              <a:rPr lang="ja-JP" altLang="en-US" sz="1100" dirty="0">
                <a:latin typeface="游ゴシック" panose="020B0400000000000000" pitchFamily="50" charset="-128"/>
                <a:ea typeface="游ゴシック" panose="020B0400000000000000" pitchFamily="50" charset="-128"/>
              </a:rPr>
              <a:t>）</a:t>
            </a:r>
          </a:p>
        </p:txBody>
      </p:sp>
      <p:graphicFrame>
        <p:nvGraphicFramePr>
          <p:cNvPr id="10" name="グラフ 9">
            <a:extLst>
              <a:ext uri="{FF2B5EF4-FFF2-40B4-BE49-F238E27FC236}">
                <a16:creationId xmlns:a16="http://schemas.microsoft.com/office/drawing/2014/main" id="{90A85B06-16BA-14E6-0A04-CC6347F4D0CC}"/>
              </a:ext>
            </a:extLst>
          </p:cNvPr>
          <p:cNvGraphicFramePr>
            <a:graphicFrameLocks/>
          </p:cNvGraphicFramePr>
          <p:nvPr>
            <p:extLst>
              <p:ext uri="{D42A27DB-BD31-4B8C-83A1-F6EECF244321}">
                <p14:modId xmlns:p14="http://schemas.microsoft.com/office/powerpoint/2010/main" val="2392056265"/>
              </p:ext>
            </p:extLst>
          </p:nvPr>
        </p:nvGraphicFramePr>
        <p:xfrm>
          <a:off x="3284984" y="6088342"/>
          <a:ext cx="2913157" cy="1871056"/>
        </p:xfrm>
        <a:graphic>
          <a:graphicData uri="http://schemas.openxmlformats.org/drawingml/2006/chart">
            <c:chart xmlns:c="http://schemas.openxmlformats.org/drawingml/2006/chart" xmlns:r="http://schemas.openxmlformats.org/officeDocument/2006/relationships" r:id="rId8"/>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1017</TotalTime>
  <Words>373</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Hiroshi Ishiguro</dc:creator>
  <cp:lastModifiedBy>明子 山本</cp:lastModifiedBy>
  <cp:revision>64</cp:revision>
  <dcterms:created xsi:type="dcterms:W3CDTF">2014-09-01T04:31:37Z</dcterms:created>
  <dcterms:modified xsi:type="dcterms:W3CDTF">2026-02-09T02:08:44Z</dcterms:modified>
</cp:coreProperties>
</file>